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League Spartan" charset="1" panose="00000800000000000000"/>
      <p:regular r:id="rId27"/>
    </p:embeddedFont>
    <p:embeddedFont>
      <p:font typeface="Roboto Bold" charset="1" panose="02000000000000000000"/>
      <p:regular r:id="rId28"/>
    </p:embeddedFont>
    <p:embeddedFont>
      <p:font typeface="Arimo Bold" charset="1" panose="020B0704020202020204"/>
      <p:regular r:id="rId29"/>
    </p:embeddedFont>
    <p:embeddedFont>
      <p:font typeface="Montserrat Semi-Bold" charset="1" panose="00000700000000000000"/>
      <p:regular r:id="rId30"/>
    </p:embeddedFont>
    <p:embeddedFont>
      <p:font typeface="Canva Sans 1 Bold" charset="1" panose="020B0803030501040103"/>
      <p:regular r:id="rId31"/>
    </p:embeddedFont>
    <p:embeddedFont>
      <p:font typeface="Lato" charset="1" panose="020F0502020204030203"/>
      <p:regular r:id="rId32"/>
    </p:embeddedFont>
    <p:embeddedFont>
      <p:font typeface="Fira Sans Medium Bold" charset="1" panose="020B0603050000020004"/>
      <p:regular r:id="rId33"/>
    </p:embeddedFont>
    <p:embeddedFont>
      <p:font typeface="Canva Sans 1" charset="1" panose="020B0503030501040103"/>
      <p:regular r:id="rId34"/>
    </p:embeddedFont>
    <p:embeddedFont>
      <p:font typeface="Canva Sans 2" charset="1" panose="020B0503030501040103"/>
      <p:regular r:id="rId35"/>
    </p:embeddedFont>
    <p:embeddedFont>
      <p:font typeface="Now" charset="1" panose="00000500000000000000"/>
      <p:regular r:id="rId36"/>
    </p:embeddedFont>
    <p:embeddedFont>
      <p:font typeface="DM Sans Bold" charset="1" panose="00000000000000000000"/>
      <p:regular r:id="rId37"/>
    </p:embeddedFont>
    <p:embeddedFont>
      <p:font typeface="Open Sauce Bold" charset="1" panose="00000800000000000000"/>
      <p:regular r:id="rId38"/>
    </p:embeddedFont>
    <p:embeddedFont>
      <p:font typeface="RoxboroughCF" charset="1" panose="00000500000000000000"/>
      <p:regular r:id="rId39"/>
    </p:embeddedFont>
    <p:embeddedFont>
      <p:font typeface="Oswald" charset="1" panose="00000500000000000000"/>
      <p:regular r:id="rId40"/>
    </p:embeddedFont>
    <p:embeddedFont>
      <p:font typeface="Montserrat Semi-Bold Bold" charset="1" panose="00000800000000000000"/>
      <p:regular r:id="rId41"/>
    </p:embeddedFont>
    <p:embeddedFont>
      <p:font typeface="Kollektif Bold" charset="1" panose="020B0604020101010102"/>
      <p:regular r:id="rId42"/>
    </p:embeddedFont>
    <p:embeddedFont>
      <p:font typeface="DM Sans" charset="1" panose="00000000000000000000"/>
      <p:regular r:id="rId43"/>
    </p:embeddedFont>
    <p:embeddedFont>
      <p:font typeface="Canva Sans 2 Bold" charset="1" panose="020B0803030501040103"/>
      <p:regular r:id="rId44"/>
    </p:embeddedFont>
    <p:embeddedFont>
      <p:font typeface="Public Sans" charset="1" panose="00000000000000000000"/>
      <p:regular r:id="rId45"/>
    </p:embeddedFont>
    <p:embeddedFont>
      <p:font typeface="Alice" charset="1" panose="00000500000000000000"/>
      <p:regular r:id="rId46"/>
    </p:embeddedFont>
    <p:embeddedFont>
      <p:font typeface="Canva Sans 1 Bold Italics" charset="1" panose="020B0803030501040103"/>
      <p:regular r:id="rId47"/>
    </p:embeddedFont>
    <p:embeddedFont>
      <p:font typeface="Public Sans Bold" charset="1" panose="00000000000000000000"/>
      <p:regular r:id="rId48"/>
    </p:embeddedFont>
    <p:embeddedFont>
      <p:font typeface="TT Norms" charset="1" panose="02000503030000020003"/>
      <p:regular r:id="rId49"/>
    </p:embeddedFont>
    <p:embeddedFont>
      <p:font typeface="Oswald Bold" charset="1" panose="000008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Relationship Id="rId7" Target="../media/image75.png" Type="http://schemas.openxmlformats.org/officeDocument/2006/relationships/image"/><Relationship Id="rId8" Target="../media/image76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79.png" Type="http://schemas.openxmlformats.org/officeDocument/2006/relationships/image"/><Relationship Id="rId8" Target="../media/image80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87.png" Type="http://schemas.openxmlformats.org/officeDocument/2006/relationships/image"/><Relationship Id="rId7" Target="../media/image88.svg" Type="http://schemas.openxmlformats.org/officeDocument/2006/relationships/image"/><Relationship Id="rId8" Target="../media/image89.png" Type="http://schemas.openxmlformats.org/officeDocument/2006/relationships/image"/><Relationship Id="rId9" Target="../media/image9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Relationship Id="rId3" Target="../media/image93.svg" Type="http://schemas.openxmlformats.org/officeDocument/2006/relationships/image"/><Relationship Id="rId4" Target="../media/image94.png" Type="http://schemas.openxmlformats.org/officeDocument/2006/relationships/image"/><Relationship Id="rId5" Target="../media/image95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3.png" Type="http://schemas.openxmlformats.org/officeDocument/2006/relationships/image"/><Relationship Id="rId20" Target="../media/image1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svg" Type="http://schemas.openxmlformats.org/officeDocument/2006/relationships/image"/><Relationship Id="rId4" Target="../media/image101.png" Type="http://schemas.openxmlformats.org/officeDocument/2006/relationships/image"/><Relationship Id="rId5" Target="../media/image102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svg" Type="http://schemas.openxmlformats.org/officeDocument/2006/relationships/image"/><Relationship Id="rId4" Target="../media/image1.png" Type="http://schemas.openxmlformats.org/officeDocument/2006/relationships/image"/><Relationship Id="rId5" Target="../media/image105.png" Type="http://schemas.openxmlformats.org/officeDocument/2006/relationships/image"/><Relationship Id="rId6" Target="../media/image106.svg" Type="http://schemas.openxmlformats.org/officeDocument/2006/relationships/image"/><Relationship Id="rId7" Target="../media/image107.png" Type="http://schemas.openxmlformats.org/officeDocument/2006/relationships/image"/><Relationship Id="rId8" Target="../media/image10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Relationship Id="rId6" Target="../media/image25.jpeg" Type="http://schemas.openxmlformats.org/officeDocument/2006/relationships/image"/><Relationship Id="rId7" Target="../media/image26.jpeg" Type="http://schemas.openxmlformats.org/officeDocument/2006/relationships/image"/><Relationship Id="rId8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1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14" Target="../media/image1.pn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60.png" Type="http://schemas.openxmlformats.org/officeDocument/2006/relationships/image"/><Relationship Id="rId12" Target="../media/image61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15" Target="../media/image1.png" Type="http://schemas.openxmlformats.org/officeDocument/2006/relationships/image"/><Relationship Id="rId2" Target="../media/image55.png" Type="http://schemas.openxmlformats.org/officeDocument/2006/relationships/image"/><Relationship Id="rId3" Target="../media/image43.png" Type="http://schemas.openxmlformats.org/officeDocument/2006/relationships/image"/><Relationship Id="rId4" Target="../media/image44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7506172" y="-620637"/>
            <a:ext cx="20347455" cy="9377922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7689" y="1028700"/>
            <a:ext cx="2694858" cy="2535189"/>
          </a:xfrm>
          <a:custGeom>
            <a:avLst/>
            <a:gdLst/>
            <a:ahLst/>
            <a:cxnLst/>
            <a:rect r="r" b="b" t="t" l="l"/>
            <a:pathLst>
              <a:path h="2535189" w="2694858">
                <a:moveTo>
                  <a:pt x="0" y="0"/>
                </a:moveTo>
                <a:lnTo>
                  <a:pt x="2694858" y="0"/>
                </a:lnTo>
                <a:lnTo>
                  <a:pt x="2694858" y="2535189"/>
                </a:lnTo>
                <a:lnTo>
                  <a:pt x="0" y="253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94" r="0" b="-4794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-2825892">
            <a:off x="11760347" y="1414449"/>
            <a:ext cx="8214595" cy="8214563"/>
            <a:chOff x="0" y="0"/>
            <a:chExt cx="6350025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2700000">
              <a:off x="-1315124" y="-1315137"/>
              <a:ext cx="8980274" cy="8980274"/>
            </a:xfrm>
            <a:custGeom>
              <a:avLst/>
              <a:gdLst/>
              <a:ahLst/>
              <a:cxnLst/>
              <a:rect r="r" b="b" t="t" l="l"/>
              <a:pathLst>
                <a:path h="8980274" w="8980274">
                  <a:moveTo>
                    <a:pt x="0" y="4490146"/>
                  </a:moveTo>
                  <a:lnTo>
                    <a:pt x="4490146" y="0"/>
                  </a:lnTo>
                  <a:lnTo>
                    <a:pt x="8980274" y="4490128"/>
                  </a:lnTo>
                  <a:lnTo>
                    <a:pt x="4490128" y="8980274"/>
                  </a:lnTo>
                  <a:close/>
                </a:path>
              </a:pathLst>
            </a:custGeom>
            <a:blipFill>
              <a:blip r:embed="rId3"/>
              <a:stretch>
                <a:fillRect l="-20992" t="0" r="-2910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485800" y="5739518"/>
            <a:ext cx="10609210" cy="4889670"/>
            <a:chOff x="0" y="0"/>
            <a:chExt cx="406400" cy="187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49610">
                <a:alpha val="4588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7689" y="8241953"/>
            <a:ext cx="3086100" cy="515332"/>
            <a:chOff x="0" y="0"/>
            <a:chExt cx="812800" cy="135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5725"/>
            </a:xfrm>
            <a:custGeom>
              <a:avLst/>
              <a:gdLst/>
              <a:ahLst/>
              <a:cxnLst/>
              <a:rect r="r" b="b" t="t" l="l"/>
              <a:pathLst>
                <a:path h="13572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5725"/>
                  </a:lnTo>
                  <a:lnTo>
                    <a:pt x="0" y="135725"/>
                  </a:lnTo>
                  <a:close/>
                </a:path>
              </a:pathLst>
            </a:custGeom>
            <a:solidFill>
              <a:srgbClr val="AEE89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183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6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4482218"/>
            <a:ext cx="7459874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0"/>
              </a:lnSpc>
            </a:pPr>
            <a:r>
              <a:rPr lang="en-US" sz="8300">
                <a:solidFill>
                  <a:srgbClr val="4D991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MOCK PROJECT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8174" y="8167370"/>
            <a:ext cx="301561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545454"/>
                </a:solidFill>
                <a:latin typeface="Roboto Bold"/>
                <a:ea typeface="Roboto Bold"/>
                <a:cs typeface="Roboto Bold"/>
                <a:sym typeface="Roboto Bold"/>
              </a:rPr>
              <a:t>TEAM - MUKUL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1BD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033518" cy="10287000"/>
            <a:chOff x="0" y="0"/>
            <a:chExt cx="264257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4257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42573">
                  <a:moveTo>
                    <a:pt x="0" y="0"/>
                  </a:moveTo>
                  <a:lnTo>
                    <a:pt x="2642573" y="0"/>
                  </a:lnTo>
                  <a:lnTo>
                    <a:pt x="264257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642573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333698" y="4572481"/>
            <a:ext cx="9925602" cy="4292968"/>
            <a:chOff x="0" y="0"/>
            <a:chExt cx="2614150" cy="11306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14150" cy="1130658"/>
            </a:xfrm>
            <a:custGeom>
              <a:avLst/>
              <a:gdLst/>
              <a:ahLst/>
              <a:cxnLst/>
              <a:rect r="r" b="b" t="t" l="l"/>
              <a:pathLst>
                <a:path h="1130658" w="2614150">
                  <a:moveTo>
                    <a:pt x="0" y="0"/>
                  </a:moveTo>
                  <a:lnTo>
                    <a:pt x="2614150" y="0"/>
                  </a:lnTo>
                  <a:lnTo>
                    <a:pt x="2614150" y="1130658"/>
                  </a:lnTo>
                  <a:lnTo>
                    <a:pt x="0" y="1130658"/>
                  </a:lnTo>
                  <a:close/>
                </a:path>
              </a:pathLst>
            </a:custGeom>
            <a:solidFill>
              <a:srgbClr val="E0E0E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614150" cy="1197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06076" y="1949874"/>
            <a:ext cx="6352412" cy="6387252"/>
          </a:xfrm>
          <a:custGeom>
            <a:avLst/>
            <a:gdLst/>
            <a:ahLst/>
            <a:cxnLst/>
            <a:rect r="r" b="b" t="t" l="l"/>
            <a:pathLst>
              <a:path h="6387252" w="6352412">
                <a:moveTo>
                  <a:pt x="0" y="0"/>
                </a:moveTo>
                <a:lnTo>
                  <a:pt x="6352412" y="0"/>
                </a:lnTo>
                <a:lnTo>
                  <a:pt x="6352412" y="6387252"/>
                </a:lnTo>
                <a:lnTo>
                  <a:pt x="0" y="638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815818" y="1755710"/>
            <a:ext cx="13565459" cy="146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9"/>
              </a:lnSpc>
            </a:pPr>
            <a:r>
              <a:rPr lang="en-US" sz="4864" spc="1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 </a:t>
            </a:r>
          </a:p>
          <a:p>
            <a:pPr algn="l">
              <a:lnSpc>
                <a:spcPts val="5789"/>
              </a:lnSpc>
            </a:pPr>
            <a:r>
              <a:rPr lang="en-US" sz="4864" spc="12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RECOMMENDATION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49193" y="5638057"/>
            <a:ext cx="9094612" cy="217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6"/>
              </a:lnSpc>
            </a:pPr>
            <a:r>
              <a:rPr lang="en-US" sz="7215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STRATEGIC PARTNERSHIP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06076" y="9258300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8304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53817" y="8096677"/>
            <a:ext cx="1182875" cy="1161623"/>
            <a:chOff x="0" y="0"/>
            <a:chExt cx="5083892" cy="49925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83892" cy="4992551"/>
            </a:xfrm>
            <a:custGeom>
              <a:avLst/>
              <a:gdLst/>
              <a:ahLst/>
              <a:cxnLst/>
              <a:rect r="r" b="b" t="t" l="l"/>
              <a:pathLst>
                <a:path h="4992551" w="5083892">
                  <a:moveTo>
                    <a:pt x="0" y="0"/>
                  </a:moveTo>
                  <a:lnTo>
                    <a:pt x="0" y="4992551"/>
                  </a:lnTo>
                  <a:lnTo>
                    <a:pt x="5083892" y="4992551"/>
                  </a:lnTo>
                  <a:lnTo>
                    <a:pt x="5083892" y="0"/>
                  </a:lnTo>
                  <a:lnTo>
                    <a:pt x="0" y="0"/>
                  </a:lnTo>
                  <a:close/>
                  <a:moveTo>
                    <a:pt x="5022931" y="4931592"/>
                  </a:moveTo>
                  <a:lnTo>
                    <a:pt x="59690" y="4931592"/>
                  </a:lnTo>
                  <a:lnTo>
                    <a:pt x="59690" y="59690"/>
                  </a:lnTo>
                  <a:lnTo>
                    <a:pt x="5022931" y="59690"/>
                  </a:lnTo>
                  <a:lnTo>
                    <a:pt x="5022931" y="4931592"/>
                  </a:lnTo>
                  <a:close/>
                </a:path>
              </a:pathLst>
            </a:custGeom>
            <a:solidFill>
              <a:srgbClr val="806E53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5236692" y="8096677"/>
            <a:ext cx="3730777" cy="1161623"/>
          </a:xfrm>
          <a:prstGeom prst="rect">
            <a:avLst/>
          </a:prstGeom>
          <a:solidFill>
            <a:srgbClr val="727070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5361054" y="6230011"/>
            <a:ext cx="1182875" cy="1220327"/>
            <a:chOff x="0" y="0"/>
            <a:chExt cx="5083892" cy="52448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83892" cy="5244859"/>
            </a:xfrm>
            <a:custGeom>
              <a:avLst/>
              <a:gdLst/>
              <a:ahLst/>
              <a:cxnLst/>
              <a:rect r="r" b="b" t="t" l="l"/>
              <a:pathLst>
                <a:path h="5244859" w="5083892">
                  <a:moveTo>
                    <a:pt x="0" y="0"/>
                  </a:moveTo>
                  <a:lnTo>
                    <a:pt x="0" y="5244859"/>
                  </a:lnTo>
                  <a:lnTo>
                    <a:pt x="5083892" y="5244859"/>
                  </a:lnTo>
                  <a:lnTo>
                    <a:pt x="5083892" y="0"/>
                  </a:lnTo>
                  <a:lnTo>
                    <a:pt x="0" y="0"/>
                  </a:lnTo>
                  <a:close/>
                  <a:moveTo>
                    <a:pt x="5022931" y="5183899"/>
                  </a:moveTo>
                  <a:lnTo>
                    <a:pt x="59690" y="5183899"/>
                  </a:lnTo>
                  <a:lnTo>
                    <a:pt x="59690" y="59690"/>
                  </a:lnTo>
                  <a:lnTo>
                    <a:pt x="5022931" y="59690"/>
                  </a:lnTo>
                  <a:lnTo>
                    <a:pt x="5022931" y="5183899"/>
                  </a:lnTo>
                  <a:close/>
                </a:path>
              </a:pathLst>
            </a:custGeom>
            <a:solidFill>
              <a:srgbClr val="AD704B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6543929" y="6230011"/>
            <a:ext cx="3603022" cy="1220327"/>
          </a:xfrm>
          <a:prstGeom prst="rect">
            <a:avLst/>
          </a:prstGeom>
          <a:solidFill>
            <a:srgbClr val="61BD27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6668291" y="4483581"/>
            <a:ext cx="1182875" cy="1088473"/>
            <a:chOff x="0" y="0"/>
            <a:chExt cx="5083892" cy="4678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83892" cy="4678160"/>
            </a:xfrm>
            <a:custGeom>
              <a:avLst/>
              <a:gdLst/>
              <a:ahLst/>
              <a:cxnLst/>
              <a:rect r="r" b="b" t="t" l="l"/>
              <a:pathLst>
                <a:path h="4678160" w="5083892">
                  <a:moveTo>
                    <a:pt x="0" y="0"/>
                  </a:moveTo>
                  <a:lnTo>
                    <a:pt x="0" y="4678160"/>
                  </a:lnTo>
                  <a:lnTo>
                    <a:pt x="5083892" y="4678160"/>
                  </a:lnTo>
                  <a:lnTo>
                    <a:pt x="5083892" y="0"/>
                  </a:lnTo>
                  <a:lnTo>
                    <a:pt x="0" y="0"/>
                  </a:lnTo>
                  <a:close/>
                  <a:moveTo>
                    <a:pt x="5022931" y="4617200"/>
                  </a:moveTo>
                  <a:lnTo>
                    <a:pt x="59690" y="4617200"/>
                  </a:lnTo>
                  <a:lnTo>
                    <a:pt x="59690" y="59690"/>
                  </a:lnTo>
                  <a:lnTo>
                    <a:pt x="5022931" y="59690"/>
                  </a:lnTo>
                  <a:lnTo>
                    <a:pt x="5022931" y="4617200"/>
                  </a:lnTo>
                  <a:close/>
                </a:path>
              </a:pathLst>
            </a:custGeom>
            <a:solidFill>
              <a:srgbClr val="806E53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7851166" y="4479200"/>
            <a:ext cx="3528436" cy="1092854"/>
          </a:xfrm>
          <a:prstGeom prst="rect">
            <a:avLst/>
          </a:prstGeom>
          <a:solidFill>
            <a:srgbClr val="727070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7975528" y="2617394"/>
            <a:ext cx="1224388" cy="1263155"/>
            <a:chOff x="0" y="0"/>
            <a:chExt cx="5083892" cy="52448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3892" cy="5244859"/>
            </a:xfrm>
            <a:custGeom>
              <a:avLst/>
              <a:gdLst/>
              <a:ahLst/>
              <a:cxnLst/>
              <a:rect r="r" b="b" t="t" l="l"/>
              <a:pathLst>
                <a:path h="5244859" w="5083892">
                  <a:moveTo>
                    <a:pt x="0" y="0"/>
                  </a:moveTo>
                  <a:lnTo>
                    <a:pt x="0" y="5244859"/>
                  </a:lnTo>
                  <a:lnTo>
                    <a:pt x="5083892" y="5244859"/>
                  </a:lnTo>
                  <a:lnTo>
                    <a:pt x="5083892" y="0"/>
                  </a:lnTo>
                  <a:lnTo>
                    <a:pt x="0" y="0"/>
                  </a:lnTo>
                  <a:close/>
                  <a:moveTo>
                    <a:pt x="5022931" y="5183899"/>
                  </a:moveTo>
                  <a:lnTo>
                    <a:pt x="59690" y="5183899"/>
                  </a:lnTo>
                  <a:lnTo>
                    <a:pt x="59690" y="59690"/>
                  </a:lnTo>
                  <a:lnTo>
                    <a:pt x="5022931" y="59690"/>
                  </a:lnTo>
                  <a:lnTo>
                    <a:pt x="5022931" y="5183899"/>
                  </a:lnTo>
                  <a:close/>
                </a:path>
              </a:pathLst>
            </a:custGeom>
            <a:solidFill>
              <a:srgbClr val="AD704B"/>
            </a:solidFill>
          </p:spPr>
        </p:sp>
      </p:grpSp>
      <p:sp>
        <p:nvSpPr>
          <p:cNvPr name="AutoShape 13" id="13"/>
          <p:cNvSpPr/>
          <p:nvPr/>
        </p:nvSpPr>
        <p:spPr>
          <a:xfrm rot="0">
            <a:off x="9199916" y="2617394"/>
            <a:ext cx="3668681" cy="1263155"/>
          </a:xfrm>
          <a:prstGeom prst="rect">
            <a:avLst/>
          </a:prstGeom>
          <a:solidFill>
            <a:srgbClr val="61BD27"/>
          </a:solidFill>
        </p:spPr>
      </p:sp>
      <p:sp>
        <p:nvSpPr>
          <p:cNvPr name="Freeform 14" id="14"/>
          <p:cNvSpPr/>
          <p:nvPr/>
        </p:nvSpPr>
        <p:spPr>
          <a:xfrm flipH="false" flipV="false" rot="0">
            <a:off x="12868598" y="2619656"/>
            <a:ext cx="4913231" cy="1260893"/>
          </a:xfrm>
          <a:custGeom>
            <a:avLst/>
            <a:gdLst/>
            <a:ahLst/>
            <a:cxnLst/>
            <a:rect r="r" b="b" t="t" l="l"/>
            <a:pathLst>
              <a:path h="1260893" w="4913231">
                <a:moveTo>
                  <a:pt x="0" y="0"/>
                </a:moveTo>
                <a:lnTo>
                  <a:pt x="4913231" y="0"/>
                </a:lnTo>
                <a:lnTo>
                  <a:pt x="4913231" y="1260893"/>
                </a:lnTo>
                <a:lnTo>
                  <a:pt x="0" y="12608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4310" r="-861" b="-28870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74416" y="8096677"/>
            <a:ext cx="6175936" cy="1161623"/>
          </a:xfrm>
          <a:custGeom>
            <a:avLst/>
            <a:gdLst/>
            <a:ahLst/>
            <a:cxnLst/>
            <a:rect r="r" b="b" t="t" l="l"/>
            <a:pathLst>
              <a:path h="1161623" w="6175936">
                <a:moveTo>
                  <a:pt x="0" y="0"/>
                </a:moveTo>
                <a:lnTo>
                  <a:pt x="6175935" y="0"/>
                </a:lnTo>
                <a:lnTo>
                  <a:pt x="6175935" y="1161623"/>
                </a:lnTo>
                <a:lnTo>
                  <a:pt x="0" y="1161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9129" r="0" b="-42253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95673" y="6219754"/>
            <a:ext cx="5532483" cy="1239188"/>
          </a:xfrm>
          <a:custGeom>
            <a:avLst/>
            <a:gdLst/>
            <a:ahLst/>
            <a:cxnLst/>
            <a:rect r="r" b="b" t="t" l="l"/>
            <a:pathLst>
              <a:path h="1239188" w="5532483">
                <a:moveTo>
                  <a:pt x="0" y="0"/>
                </a:moveTo>
                <a:lnTo>
                  <a:pt x="5532482" y="0"/>
                </a:lnTo>
                <a:lnTo>
                  <a:pt x="5532482" y="1239188"/>
                </a:lnTo>
                <a:lnTo>
                  <a:pt x="0" y="1239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34646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975528" y="4533336"/>
            <a:ext cx="4397920" cy="93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3081" b="true">
                <a:solidFill>
                  <a:srgbClr val="FFF4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Negotiation and Agreement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379602" y="4483581"/>
            <a:ext cx="4889550" cy="1088473"/>
          </a:xfrm>
          <a:custGeom>
            <a:avLst/>
            <a:gdLst/>
            <a:ahLst/>
            <a:cxnLst/>
            <a:rect r="r" b="b" t="t" l="l"/>
            <a:pathLst>
              <a:path h="1088473" w="4889550">
                <a:moveTo>
                  <a:pt x="0" y="0"/>
                </a:moveTo>
                <a:lnTo>
                  <a:pt x="4889550" y="0"/>
                </a:lnTo>
                <a:lnTo>
                  <a:pt x="4889550" y="1088473"/>
                </a:lnTo>
                <a:lnTo>
                  <a:pt x="0" y="1088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11604" r="-3452" b="-35311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743568" y="444981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8304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278384" y="8404429"/>
            <a:ext cx="733742" cy="51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3594">
                <a:solidFill>
                  <a:srgbClr val="806E53"/>
                </a:solidFill>
                <a:latin typeface="RoxboroughCF"/>
                <a:ea typeface="RoxboroughCF"/>
                <a:cs typeface="RoxboroughCF"/>
                <a:sym typeface="RoxboroughCF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96069" y="8154039"/>
            <a:ext cx="6296602" cy="99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2054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Evaluate ROI to justify investment based on revenue, market share, customer satisfaction, and brand reputation.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85621" y="6596468"/>
            <a:ext cx="733742" cy="51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3594">
                <a:solidFill>
                  <a:srgbClr val="AD704B"/>
                </a:solidFill>
                <a:latin typeface="RoxboroughCF"/>
                <a:ea typeface="RoxboroughCF"/>
                <a:cs typeface="RoxboroughCF"/>
                <a:sym typeface="RoxboroughCF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23201" y="6316652"/>
            <a:ext cx="5441219" cy="99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2054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Negotiate investment with bed and breakfast owners, considering finances and revenue sharing.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92858" y="4788506"/>
            <a:ext cx="733742" cy="51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4"/>
              </a:lnSpc>
            </a:pPr>
            <a:r>
              <a:rPr lang="en-US" sz="3594">
                <a:solidFill>
                  <a:srgbClr val="806E53"/>
                </a:solidFill>
                <a:latin typeface="RoxboroughCF"/>
                <a:ea typeface="RoxboroughCF"/>
                <a:cs typeface="RoxboroughCF"/>
                <a:sym typeface="RoxboroughCF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00099" y="6370610"/>
            <a:ext cx="3090683" cy="93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3081" b="true">
                <a:solidFill>
                  <a:srgbClr val="FFF4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 Research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08202" y="4513137"/>
            <a:ext cx="4723980" cy="99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2054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Evaluate bed and breakfast, identify improvements and costs while preserving charm.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07976" y="3005233"/>
            <a:ext cx="759493" cy="52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2"/>
              </a:lnSpc>
            </a:pPr>
            <a:r>
              <a:rPr lang="en-US" sz="3720">
                <a:solidFill>
                  <a:srgbClr val="AD704B"/>
                </a:solidFill>
                <a:latin typeface="RoxboroughCF"/>
                <a:ea typeface="RoxboroughCF"/>
                <a:cs typeface="RoxboroughCF"/>
                <a:sym typeface="RoxboroughCF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83679" y="8164714"/>
            <a:ext cx="419301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3080" b="true">
                <a:solidFill>
                  <a:srgbClr val="FFF4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Evaluation of Bed and Breakfast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97198" y="2718403"/>
            <a:ext cx="4661915" cy="993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2054">
                <a:solidFill>
                  <a:srgbClr val="000000"/>
                </a:solidFill>
                <a:latin typeface="Canva Sans 2"/>
                <a:ea typeface="Canva Sans 2"/>
                <a:cs typeface="Canva Sans 2"/>
                <a:sym typeface="Canva Sans 2"/>
              </a:rPr>
              <a:t>Evaluate bed and breakfast's current state, identify improvements and costs while preserving its charm.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6157" y="654531"/>
            <a:ext cx="6435924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RoxboroughCF"/>
                <a:ea typeface="RoxboroughCF"/>
                <a:cs typeface="RoxboroughCF"/>
                <a:sym typeface="RoxboroughCF"/>
              </a:rPr>
              <a:t>Investment Estimation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26726" y="2768545"/>
            <a:ext cx="3770472" cy="93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3081" b="true">
                <a:solidFill>
                  <a:srgbClr val="FFF4E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Return on Investment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99731" y="9189516"/>
            <a:ext cx="4868709" cy="515600"/>
          </a:xfrm>
          <a:custGeom>
            <a:avLst/>
            <a:gdLst/>
            <a:ahLst/>
            <a:cxnLst/>
            <a:rect r="r" b="b" t="t" l="l"/>
            <a:pathLst>
              <a:path h="515600" w="4868709">
                <a:moveTo>
                  <a:pt x="0" y="0"/>
                </a:moveTo>
                <a:lnTo>
                  <a:pt x="4868709" y="0"/>
                </a:lnTo>
                <a:lnTo>
                  <a:pt x="4868709" y="515601"/>
                </a:lnTo>
                <a:lnTo>
                  <a:pt x="0" y="515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17236" y="4368631"/>
            <a:ext cx="4851204" cy="4820885"/>
            <a:chOff x="0" y="0"/>
            <a:chExt cx="1279723" cy="1271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32197" y="9189516"/>
            <a:ext cx="4868709" cy="515600"/>
          </a:xfrm>
          <a:custGeom>
            <a:avLst/>
            <a:gdLst/>
            <a:ahLst/>
            <a:cxnLst/>
            <a:rect r="r" b="b" t="t" l="l"/>
            <a:pathLst>
              <a:path h="515600" w="4868709">
                <a:moveTo>
                  <a:pt x="0" y="0"/>
                </a:moveTo>
                <a:lnTo>
                  <a:pt x="4868709" y="0"/>
                </a:lnTo>
                <a:lnTo>
                  <a:pt x="4868709" y="515601"/>
                </a:lnTo>
                <a:lnTo>
                  <a:pt x="0" y="515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749702" y="4368631"/>
            <a:ext cx="4851204" cy="4820885"/>
            <a:chOff x="0" y="0"/>
            <a:chExt cx="1279723" cy="1271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64187" y="9189516"/>
            <a:ext cx="4868709" cy="515600"/>
          </a:xfrm>
          <a:custGeom>
            <a:avLst/>
            <a:gdLst/>
            <a:ahLst/>
            <a:cxnLst/>
            <a:rect r="r" b="b" t="t" l="l"/>
            <a:pathLst>
              <a:path h="515600" w="4868709">
                <a:moveTo>
                  <a:pt x="0" y="0"/>
                </a:moveTo>
                <a:lnTo>
                  <a:pt x="4868710" y="0"/>
                </a:lnTo>
                <a:lnTo>
                  <a:pt x="4868710" y="515601"/>
                </a:lnTo>
                <a:lnTo>
                  <a:pt x="0" y="515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81693" y="4368631"/>
            <a:ext cx="4851204" cy="4820885"/>
            <a:chOff x="0" y="0"/>
            <a:chExt cx="1279723" cy="1271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98870" y="3160207"/>
            <a:ext cx="2416849" cy="241684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58127" y="3160207"/>
            <a:ext cx="2416849" cy="24168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36007" y="3160207"/>
            <a:ext cx="2416849" cy="241684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4036160" y="3391802"/>
            <a:ext cx="1595851" cy="1595851"/>
          </a:xfrm>
          <a:custGeom>
            <a:avLst/>
            <a:gdLst/>
            <a:ahLst/>
            <a:cxnLst/>
            <a:rect r="r" b="b" t="t" l="l"/>
            <a:pathLst>
              <a:path h="1595851" w="1595851">
                <a:moveTo>
                  <a:pt x="0" y="0"/>
                </a:moveTo>
                <a:lnTo>
                  <a:pt x="1595851" y="0"/>
                </a:lnTo>
                <a:lnTo>
                  <a:pt x="1595851" y="1595851"/>
                </a:lnTo>
                <a:lnTo>
                  <a:pt x="0" y="1595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21701" y="5183990"/>
            <a:ext cx="4171187" cy="124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4"/>
              </a:lnSpc>
              <a:spcBef>
                <a:spcPct val="0"/>
              </a:spcBef>
            </a:pPr>
            <a:r>
              <a:rPr lang="en-US" sz="3597" spc="352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EXPOSURE ON HOTEL PLATFORM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22316" y="5282928"/>
            <a:ext cx="3508676" cy="124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4"/>
              </a:lnSpc>
              <a:spcBef>
                <a:spcPct val="0"/>
              </a:spcBef>
            </a:pPr>
            <a:r>
              <a:rPr lang="en-US" sz="3597" spc="352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REWARDS PROGRAM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38031" y="5282928"/>
            <a:ext cx="3508676" cy="124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64"/>
              </a:lnSpc>
              <a:spcBef>
                <a:spcPct val="0"/>
              </a:spcBef>
            </a:pPr>
            <a:r>
              <a:rPr lang="en-US" sz="3597" spc="352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CROSS PROMOTION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21701" y="6721924"/>
            <a:ext cx="408022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Features the Bed and breakfast on the Hotel's official website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57963" y="6721924"/>
            <a:ext cx="4416702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Incorporate the Hotel's Rewards programs with the B&amp;B to encourage customer loyalty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2746048" y="3554130"/>
            <a:ext cx="1504988" cy="1447525"/>
          </a:xfrm>
          <a:custGeom>
            <a:avLst/>
            <a:gdLst/>
            <a:ahLst/>
            <a:cxnLst/>
            <a:rect r="r" b="b" t="t" l="l"/>
            <a:pathLst>
              <a:path h="1447525" w="1504988">
                <a:moveTo>
                  <a:pt x="0" y="0"/>
                </a:moveTo>
                <a:lnTo>
                  <a:pt x="1504988" y="0"/>
                </a:lnTo>
                <a:lnTo>
                  <a:pt x="1504988" y="1447524"/>
                </a:lnTo>
                <a:lnTo>
                  <a:pt x="0" y="1447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848681" y="6713292"/>
            <a:ext cx="408737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Promoting the brand through various maketing channels for mutual benefits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8655730" y="3550982"/>
            <a:ext cx="1041847" cy="1450673"/>
          </a:xfrm>
          <a:custGeom>
            <a:avLst/>
            <a:gdLst/>
            <a:ahLst/>
            <a:cxnLst/>
            <a:rect r="r" b="b" t="t" l="l"/>
            <a:pathLst>
              <a:path h="1450673" w="1041847">
                <a:moveTo>
                  <a:pt x="0" y="0"/>
                </a:moveTo>
                <a:lnTo>
                  <a:pt x="1041847" y="0"/>
                </a:lnTo>
                <a:lnTo>
                  <a:pt x="1041847" y="1450672"/>
                </a:lnTo>
                <a:lnTo>
                  <a:pt x="0" y="1450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357344" y="876300"/>
            <a:ext cx="13617940" cy="143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36"/>
              </a:lnSpc>
              <a:spcBef>
                <a:spcPct val="0"/>
              </a:spcBef>
            </a:pPr>
            <a:r>
              <a:rPr lang="en-US" sz="8432" spc="480">
                <a:solidFill>
                  <a:srgbClr val="231F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ROLE OF THE HOTEL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5916926" y="368520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18304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21656" y="9215738"/>
            <a:ext cx="4901723" cy="519097"/>
          </a:xfrm>
          <a:custGeom>
            <a:avLst/>
            <a:gdLst/>
            <a:ahLst/>
            <a:cxnLst/>
            <a:rect r="r" b="b" t="t" l="l"/>
            <a:pathLst>
              <a:path h="519097" w="4901723">
                <a:moveTo>
                  <a:pt x="0" y="0"/>
                </a:moveTo>
                <a:lnTo>
                  <a:pt x="4901724" y="0"/>
                </a:lnTo>
                <a:lnTo>
                  <a:pt x="4901724" y="519096"/>
                </a:lnTo>
                <a:lnTo>
                  <a:pt x="0" y="519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39281" y="4362163"/>
            <a:ext cx="4884099" cy="4853575"/>
            <a:chOff x="0" y="0"/>
            <a:chExt cx="1279723" cy="1271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15691" y="9215738"/>
            <a:ext cx="4901723" cy="519097"/>
          </a:xfrm>
          <a:custGeom>
            <a:avLst/>
            <a:gdLst/>
            <a:ahLst/>
            <a:cxnLst/>
            <a:rect r="r" b="b" t="t" l="l"/>
            <a:pathLst>
              <a:path h="519097" w="4901723">
                <a:moveTo>
                  <a:pt x="0" y="0"/>
                </a:moveTo>
                <a:lnTo>
                  <a:pt x="4901724" y="0"/>
                </a:lnTo>
                <a:lnTo>
                  <a:pt x="4901724" y="519096"/>
                </a:lnTo>
                <a:lnTo>
                  <a:pt x="0" y="519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733316" y="4362163"/>
            <a:ext cx="4884099" cy="4853575"/>
            <a:chOff x="0" y="0"/>
            <a:chExt cx="1279723" cy="12717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09248" y="9215738"/>
            <a:ext cx="4901723" cy="519097"/>
          </a:xfrm>
          <a:custGeom>
            <a:avLst/>
            <a:gdLst/>
            <a:ahLst/>
            <a:cxnLst/>
            <a:rect r="r" b="b" t="t" l="l"/>
            <a:pathLst>
              <a:path h="519097" w="4901723">
                <a:moveTo>
                  <a:pt x="0" y="0"/>
                </a:moveTo>
                <a:lnTo>
                  <a:pt x="4901723" y="0"/>
                </a:lnTo>
                <a:lnTo>
                  <a:pt x="4901723" y="519096"/>
                </a:lnTo>
                <a:lnTo>
                  <a:pt x="0" y="519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6872" y="4362163"/>
            <a:ext cx="4884099" cy="4853575"/>
            <a:chOff x="0" y="0"/>
            <a:chExt cx="1279723" cy="12717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9723" cy="1271725"/>
            </a:xfrm>
            <a:custGeom>
              <a:avLst/>
              <a:gdLst/>
              <a:ahLst/>
              <a:cxnLst/>
              <a:rect r="r" b="b" t="t" l="l"/>
              <a:pathLst>
                <a:path h="127172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279723" cy="1328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52303" y="3145544"/>
            <a:ext cx="2433237" cy="243323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949934" y="3145544"/>
            <a:ext cx="2433237" cy="243323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666315" y="3145544"/>
            <a:ext cx="2433237" cy="243323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69186" y="5292637"/>
            <a:ext cx="4199471" cy="124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3621" spc="354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MARKETING SUPPORT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377766" y="5609323"/>
            <a:ext cx="3532468" cy="607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3621" spc="354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TRAINING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21677" y="5175026"/>
            <a:ext cx="3532468" cy="124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97"/>
              </a:lnSpc>
              <a:spcBef>
                <a:spcPct val="0"/>
              </a:spcBef>
            </a:pPr>
            <a:r>
              <a:rPr lang="en-US" sz="3621" spc="354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SUPPLIER CONTACTS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9186" y="6731800"/>
            <a:ext cx="4268509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Collaboration in joint marketing campaigns, events and social media platforms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17957" y="6731800"/>
            <a:ext cx="4117534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Provide assistance to enhance operational efficiency and overall customer experience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08288" y="6731800"/>
            <a:ext cx="3445857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Sharing supplier network for better pricing and quality products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2762308" y="3542011"/>
            <a:ext cx="1395603" cy="1372766"/>
          </a:xfrm>
          <a:custGeom>
            <a:avLst/>
            <a:gdLst/>
            <a:ahLst/>
            <a:cxnLst/>
            <a:rect r="r" b="b" t="t" l="l"/>
            <a:pathLst>
              <a:path h="1372766" w="1395603">
                <a:moveTo>
                  <a:pt x="0" y="0"/>
                </a:moveTo>
                <a:lnTo>
                  <a:pt x="1395603" y="0"/>
                </a:lnTo>
                <a:lnTo>
                  <a:pt x="1395603" y="1372766"/>
                </a:lnTo>
                <a:lnTo>
                  <a:pt x="0" y="137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328888" y="3311007"/>
            <a:ext cx="1695671" cy="1723880"/>
          </a:xfrm>
          <a:custGeom>
            <a:avLst/>
            <a:gdLst/>
            <a:ahLst/>
            <a:cxnLst/>
            <a:rect r="r" b="b" t="t" l="l"/>
            <a:pathLst>
              <a:path h="1723880" w="1695671">
                <a:moveTo>
                  <a:pt x="0" y="0"/>
                </a:moveTo>
                <a:lnTo>
                  <a:pt x="1695671" y="0"/>
                </a:lnTo>
                <a:lnTo>
                  <a:pt x="1695671" y="1723881"/>
                </a:lnTo>
                <a:lnTo>
                  <a:pt x="0" y="17238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189165" y="3486957"/>
            <a:ext cx="1347342" cy="1427819"/>
          </a:xfrm>
          <a:custGeom>
            <a:avLst/>
            <a:gdLst/>
            <a:ahLst/>
            <a:cxnLst/>
            <a:rect r="r" b="b" t="t" l="l"/>
            <a:pathLst>
              <a:path h="1427819" w="1347342">
                <a:moveTo>
                  <a:pt x="0" y="0"/>
                </a:moveTo>
                <a:lnTo>
                  <a:pt x="1347342" y="0"/>
                </a:lnTo>
                <a:lnTo>
                  <a:pt x="1347342" y="1427820"/>
                </a:lnTo>
                <a:lnTo>
                  <a:pt x="0" y="14278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357344" y="876300"/>
            <a:ext cx="13617940" cy="143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36"/>
              </a:lnSpc>
              <a:spcBef>
                <a:spcPct val="0"/>
              </a:spcBef>
            </a:pPr>
            <a:r>
              <a:rPr lang="en-US" sz="8432" spc="480">
                <a:solidFill>
                  <a:srgbClr val="231F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ROLE OF THE HOTEL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5855182" y="368520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18304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0E6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5765" y="2980583"/>
            <a:ext cx="4184785" cy="3365192"/>
            <a:chOff x="0" y="0"/>
            <a:chExt cx="3676984" cy="29568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92710" y="106680"/>
              <a:ext cx="3572843" cy="2837463"/>
            </a:xfrm>
            <a:custGeom>
              <a:avLst/>
              <a:gdLst/>
              <a:ahLst/>
              <a:cxnLst/>
              <a:rect r="r" b="b" t="t" l="l"/>
              <a:pathLst>
                <a:path h="2837463" w="3572843">
                  <a:moveTo>
                    <a:pt x="3546173" y="2648233"/>
                  </a:moveTo>
                  <a:cubicBezTo>
                    <a:pt x="3546173" y="2735864"/>
                    <a:pt x="3469973" y="2806983"/>
                    <a:pt x="3388693" y="2806983"/>
                  </a:cubicBezTo>
                  <a:lnTo>
                    <a:pt x="66040" y="2806983"/>
                  </a:lnTo>
                  <a:cubicBezTo>
                    <a:pt x="43180" y="2806983"/>
                    <a:pt x="20320" y="2801904"/>
                    <a:pt x="0" y="2793014"/>
                  </a:cubicBezTo>
                  <a:cubicBezTo>
                    <a:pt x="26670" y="2820954"/>
                    <a:pt x="63500" y="2837463"/>
                    <a:pt x="116899" y="2837463"/>
                  </a:cubicBezTo>
                  <a:lnTo>
                    <a:pt x="3426793" y="2837463"/>
                  </a:lnTo>
                  <a:cubicBezTo>
                    <a:pt x="3506804" y="2837463"/>
                    <a:pt x="3572843" y="2771424"/>
                    <a:pt x="3572843" y="2691414"/>
                  </a:cubicBezTo>
                  <a:lnTo>
                    <a:pt x="3572843" y="95250"/>
                  </a:lnTo>
                  <a:cubicBezTo>
                    <a:pt x="3572843" y="58420"/>
                    <a:pt x="3558873" y="25400"/>
                    <a:pt x="3537284" y="0"/>
                  </a:cubicBezTo>
                  <a:cubicBezTo>
                    <a:pt x="3543634" y="16510"/>
                    <a:pt x="3546173" y="34290"/>
                    <a:pt x="3546173" y="52070"/>
                  </a:cubicBezTo>
                  <a:lnTo>
                    <a:pt x="3546173" y="2648233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2700" y="12700"/>
              <a:ext cx="3612214" cy="2888263"/>
            </a:xfrm>
            <a:custGeom>
              <a:avLst/>
              <a:gdLst/>
              <a:ahLst/>
              <a:cxnLst/>
              <a:rect r="r" b="b" t="t" l="l"/>
              <a:pathLst>
                <a:path h="2888263" w="3612214">
                  <a:moveTo>
                    <a:pt x="146050" y="2888263"/>
                  </a:moveTo>
                  <a:lnTo>
                    <a:pt x="3466164" y="2888263"/>
                  </a:lnTo>
                  <a:cubicBezTo>
                    <a:pt x="3546173" y="2888263"/>
                    <a:pt x="3612214" y="2822223"/>
                    <a:pt x="3612214" y="2742213"/>
                  </a:cubicBezTo>
                  <a:lnTo>
                    <a:pt x="3612214" y="146050"/>
                  </a:lnTo>
                  <a:cubicBezTo>
                    <a:pt x="3612214" y="66040"/>
                    <a:pt x="3546173" y="0"/>
                    <a:pt x="346616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742213"/>
                  </a:lnTo>
                  <a:cubicBezTo>
                    <a:pt x="0" y="2823493"/>
                    <a:pt x="66040" y="2888263"/>
                    <a:pt x="146050" y="28882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76984" cy="2956843"/>
            </a:xfrm>
            <a:custGeom>
              <a:avLst/>
              <a:gdLst/>
              <a:ahLst/>
              <a:cxnLst/>
              <a:rect r="r" b="b" t="t" l="l"/>
              <a:pathLst>
                <a:path h="2956843" w="3676984">
                  <a:moveTo>
                    <a:pt x="3613484" y="74930"/>
                  </a:moveTo>
                  <a:cubicBezTo>
                    <a:pt x="3585544" y="30480"/>
                    <a:pt x="3536014" y="0"/>
                    <a:pt x="347886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754913"/>
                  </a:lnTo>
                  <a:cubicBezTo>
                    <a:pt x="0" y="2806984"/>
                    <a:pt x="25400" y="2852703"/>
                    <a:pt x="63500" y="2881913"/>
                  </a:cubicBezTo>
                  <a:cubicBezTo>
                    <a:pt x="91440" y="2926363"/>
                    <a:pt x="140970" y="2956843"/>
                    <a:pt x="212870" y="2956843"/>
                  </a:cubicBezTo>
                  <a:lnTo>
                    <a:pt x="3518234" y="2956843"/>
                  </a:lnTo>
                  <a:cubicBezTo>
                    <a:pt x="3605864" y="2956843"/>
                    <a:pt x="3676984" y="2885723"/>
                    <a:pt x="3676984" y="2798094"/>
                  </a:cubicBezTo>
                  <a:lnTo>
                    <a:pt x="3676984" y="201930"/>
                  </a:lnTo>
                  <a:cubicBezTo>
                    <a:pt x="3676983" y="149860"/>
                    <a:pt x="3651583" y="104140"/>
                    <a:pt x="3613484" y="74930"/>
                  </a:cubicBezTo>
                  <a:close/>
                  <a:moveTo>
                    <a:pt x="12700" y="275491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78864" y="12700"/>
                  </a:lnTo>
                  <a:cubicBezTo>
                    <a:pt x="3558873" y="12700"/>
                    <a:pt x="3624914" y="78740"/>
                    <a:pt x="3624914" y="158750"/>
                  </a:cubicBezTo>
                  <a:lnTo>
                    <a:pt x="3624914" y="2754913"/>
                  </a:lnTo>
                  <a:cubicBezTo>
                    <a:pt x="3624914" y="2834923"/>
                    <a:pt x="3558873" y="2900963"/>
                    <a:pt x="3478864" y="2900963"/>
                  </a:cubicBezTo>
                  <a:lnTo>
                    <a:pt x="158750" y="2900963"/>
                  </a:lnTo>
                  <a:cubicBezTo>
                    <a:pt x="78740" y="2900963"/>
                    <a:pt x="12700" y="2836193"/>
                    <a:pt x="12700" y="2754913"/>
                  </a:cubicBezTo>
                  <a:close/>
                  <a:moveTo>
                    <a:pt x="3665553" y="2798093"/>
                  </a:moveTo>
                  <a:cubicBezTo>
                    <a:pt x="3665553" y="2878103"/>
                    <a:pt x="3598244" y="2944143"/>
                    <a:pt x="3518234" y="2944143"/>
                  </a:cubicBezTo>
                  <a:lnTo>
                    <a:pt x="212870" y="2944143"/>
                  </a:lnTo>
                  <a:cubicBezTo>
                    <a:pt x="157480" y="2944143"/>
                    <a:pt x="120650" y="2927633"/>
                    <a:pt x="93980" y="2899693"/>
                  </a:cubicBezTo>
                  <a:cubicBezTo>
                    <a:pt x="114300" y="2908583"/>
                    <a:pt x="135890" y="2913663"/>
                    <a:pt x="160020" y="2913663"/>
                  </a:cubicBezTo>
                  <a:lnTo>
                    <a:pt x="3480134" y="2913663"/>
                  </a:lnTo>
                  <a:cubicBezTo>
                    <a:pt x="3567764" y="2913663"/>
                    <a:pt x="3638884" y="2842543"/>
                    <a:pt x="3638884" y="2754913"/>
                  </a:cubicBezTo>
                  <a:lnTo>
                    <a:pt x="3638884" y="158750"/>
                  </a:lnTo>
                  <a:cubicBezTo>
                    <a:pt x="3638884" y="140970"/>
                    <a:pt x="3635073" y="123190"/>
                    <a:pt x="3629994" y="106680"/>
                  </a:cubicBezTo>
                  <a:cubicBezTo>
                    <a:pt x="3651584" y="132080"/>
                    <a:pt x="3665553" y="165100"/>
                    <a:pt x="3665553" y="201930"/>
                  </a:cubicBezTo>
                  <a:lnTo>
                    <a:pt x="3665553" y="2798093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36034" y="1427462"/>
            <a:ext cx="13904029" cy="1139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76"/>
              </a:lnSpc>
            </a:pPr>
            <a:r>
              <a:rPr lang="en-US" sz="7978" spc="-199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BENEFITS OF PARTNERSHIP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048747" y="2980583"/>
            <a:ext cx="4184785" cy="3365192"/>
            <a:chOff x="0" y="0"/>
            <a:chExt cx="3676984" cy="29568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92710" y="106680"/>
              <a:ext cx="3572843" cy="2837463"/>
            </a:xfrm>
            <a:custGeom>
              <a:avLst/>
              <a:gdLst/>
              <a:ahLst/>
              <a:cxnLst/>
              <a:rect r="r" b="b" t="t" l="l"/>
              <a:pathLst>
                <a:path h="2837463" w="3572843">
                  <a:moveTo>
                    <a:pt x="3546173" y="2648233"/>
                  </a:moveTo>
                  <a:cubicBezTo>
                    <a:pt x="3546173" y="2735864"/>
                    <a:pt x="3469973" y="2806983"/>
                    <a:pt x="3388693" y="2806983"/>
                  </a:cubicBezTo>
                  <a:lnTo>
                    <a:pt x="66040" y="2806983"/>
                  </a:lnTo>
                  <a:cubicBezTo>
                    <a:pt x="43180" y="2806983"/>
                    <a:pt x="20320" y="2801904"/>
                    <a:pt x="0" y="2793014"/>
                  </a:cubicBezTo>
                  <a:cubicBezTo>
                    <a:pt x="26670" y="2820954"/>
                    <a:pt x="63500" y="2837463"/>
                    <a:pt x="116899" y="2837463"/>
                  </a:cubicBezTo>
                  <a:lnTo>
                    <a:pt x="3426793" y="2837463"/>
                  </a:lnTo>
                  <a:cubicBezTo>
                    <a:pt x="3506804" y="2837463"/>
                    <a:pt x="3572843" y="2771424"/>
                    <a:pt x="3572843" y="2691414"/>
                  </a:cubicBezTo>
                  <a:lnTo>
                    <a:pt x="3572843" y="95250"/>
                  </a:lnTo>
                  <a:cubicBezTo>
                    <a:pt x="3572843" y="58420"/>
                    <a:pt x="3558873" y="25400"/>
                    <a:pt x="3537284" y="0"/>
                  </a:cubicBezTo>
                  <a:cubicBezTo>
                    <a:pt x="3543634" y="16510"/>
                    <a:pt x="3546173" y="34290"/>
                    <a:pt x="3546173" y="52070"/>
                  </a:cubicBezTo>
                  <a:lnTo>
                    <a:pt x="3546173" y="2648233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3612214" cy="2888263"/>
            </a:xfrm>
            <a:custGeom>
              <a:avLst/>
              <a:gdLst/>
              <a:ahLst/>
              <a:cxnLst/>
              <a:rect r="r" b="b" t="t" l="l"/>
              <a:pathLst>
                <a:path h="2888263" w="3612214">
                  <a:moveTo>
                    <a:pt x="146050" y="2888263"/>
                  </a:moveTo>
                  <a:lnTo>
                    <a:pt x="3466164" y="2888263"/>
                  </a:lnTo>
                  <a:cubicBezTo>
                    <a:pt x="3546173" y="2888263"/>
                    <a:pt x="3612214" y="2822223"/>
                    <a:pt x="3612214" y="2742213"/>
                  </a:cubicBezTo>
                  <a:lnTo>
                    <a:pt x="3612214" y="146050"/>
                  </a:lnTo>
                  <a:cubicBezTo>
                    <a:pt x="3612214" y="66040"/>
                    <a:pt x="3546173" y="0"/>
                    <a:pt x="346616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742213"/>
                  </a:lnTo>
                  <a:cubicBezTo>
                    <a:pt x="0" y="2823493"/>
                    <a:pt x="66040" y="2888263"/>
                    <a:pt x="146050" y="28882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76984" cy="2956843"/>
            </a:xfrm>
            <a:custGeom>
              <a:avLst/>
              <a:gdLst/>
              <a:ahLst/>
              <a:cxnLst/>
              <a:rect r="r" b="b" t="t" l="l"/>
              <a:pathLst>
                <a:path h="2956843" w="3676984">
                  <a:moveTo>
                    <a:pt x="3613484" y="74930"/>
                  </a:moveTo>
                  <a:cubicBezTo>
                    <a:pt x="3585544" y="30480"/>
                    <a:pt x="3536014" y="0"/>
                    <a:pt x="347886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754913"/>
                  </a:lnTo>
                  <a:cubicBezTo>
                    <a:pt x="0" y="2806984"/>
                    <a:pt x="25400" y="2852703"/>
                    <a:pt x="63500" y="2881913"/>
                  </a:cubicBezTo>
                  <a:cubicBezTo>
                    <a:pt x="91440" y="2926363"/>
                    <a:pt x="140970" y="2956843"/>
                    <a:pt x="212870" y="2956843"/>
                  </a:cubicBezTo>
                  <a:lnTo>
                    <a:pt x="3518234" y="2956843"/>
                  </a:lnTo>
                  <a:cubicBezTo>
                    <a:pt x="3605864" y="2956843"/>
                    <a:pt x="3676984" y="2885723"/>
                    <a:pt x="3676984" y="2798094"/>
                  </a:cubicBezTo>
                  <a:lnTo>
                    <a:pt x="3676984" y="201930"/>
                  </a:lnTo>
                  <a:cubicBezTo>
                    <a:pt x="3676983" y="149860"/>
                    <a:pt x="3651583" y="104140"/>
                    <a:pt x="3613484" y="74930"/>
                  </a:cubicBezTo>
                  <a:close/>
                  <a:moveTo>
                    <a:pt x="12700" y="275491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78864" y="12700"/>
                  </a:lnTo>
                  <a:cubicBezTo>
                    <a:pt x="3558873" y="12700"/>
                    <a:pt x="3624914" y="78740"/>
                    <a:pt x="3624914" y="158750"/>
                  </a:cubicBezTo>
                  <a:lnTo>
                    <a:pt x="3624914" y="2754913"/>
                  </a:lnTo>
                  <a:cubicBezTo>
                    <a:pt x="3624914" y="2834923"/>
                    <a:pt x="3558873" y="2900963"/>
                    <a:pt x="3478864" y="2900963"/>
                  </a:cubicBezTo>
                  <a:lnTo>
                    <a:pt x="158750" y="2900963"/>
                  </a:lnTo>
                  <a:cubicBezTo>
                    <a:pt x="78740" y="2900963"/>
                    <a:pt x="12700" y="2836193"/>
                    <a:pt x="12700" y="2754913"/>
                  </a:cubicBezTo>
                  <a:close/>
                  <a:moveTo>
                    <a:pt x="3665553" y="2798093"/>
                  </a:moveTo>
                  <a:cubicBezTo>
                    <a:pt x="3665553" y="2878103"/>
                    <a:pt x="3598244" y="2944143"/>
                    <a:pt x="3518234" y="2944143"/>
                  </a:cubicBezTo>
                  <a:lnTo>
                    <a:pt x="212870" y="2944143"/>
                  </a:lnTo>
                  <a:cubicBezTo>
                    <a:pt x="157480" y="2944143"/>
                    <a:pt x="120650" y="2927633"/>
                    <a:pt x="93980" y="2899693"/>
                  </a:cubicBezTo>
                  <a:cubicBezTo>
                    <a:pt x="114300" y="2908583"/>
                    <a:pt x="135890" y="2913663"/>
                    <a:pt x="160020" y="2913663"/>
                  </a:cubicBezTo>
                  <a:lnTo>
                    <a:pt x="3480134" y="2913663"/>
                  </a:lnTo>
                  <a:cubicBezTo>
                    <a:pt x="3567764" y="2913663"/>
                    <a:pt x="3638884" y="2842543"/>
                    <a:pt x="3638884" y="2754913"/>
                  </a:cubicBezTo>
                  <a:lnTo>
                    <a:pt x="3638884" y="158750"/>
                  </a:lnTo>
                  <a:cubicBezTo>
                    <a:pt x="3638884" y="140970"/>
                    <a:pt x="3635073" y="123190"/>
                    <a:pt x="3629994" y="106680"/>
                  </a:cubicBezTo>
                  <a:cubicBezTo>
                    <a:pt x="3651584" y="132080"/>
                    <a:pt x="3665553" y="165100"/>
                    <a:pt x="3665553" y="201930"/>
                  </a:cubicBezTo>
                  <a:lnTo>
                    <a:pt x="3665553" y="2798093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359124" y="2980583"/>
            <a:ext cx="4184785" cy="3365192"/>
            <a:chOff x="0" y="0"/>
            <a:chExt cx="3676984" cy="29568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2710" y="106680"/>
              <a:ext cx="3572843" cy="2837463"/>
            </a:xfrm>
            <a:custGeom>
              <a:avLst/>
              <a:gdLst/>
              <a:ahLst/>
              <a:cxnLst/>
              <a:rect r="r" b="b" t="t" l="l"/>
              <a:pathLst>
                <a:path h="2837463" w="3572843">
                  <a:moveTo>
                    <a:pt x="3546173" y="2648233"/>
                  </a:moveTo>
                  <a:cubicBezTo>
                    <a:pt x="3546173" y="2735864"/>
                    <a:pt x="3469973" y="2806983"/>
                    <a:pt x="3388693" y="2806983"/>
                  </a:cubicBezTo>
                  <a:lnTo>
                    <a:pt x="66040" y="2806983"/>
                  </a:lnTo>
                  <a:cubicBezTo>
                    <a:pt x="43180" y="2806983"/>
                    <a:pt x="20320" y="2801904"/>
                    <a:pt x="0" y="2793014"/>
                  </a:cubicBezTo>
                  <a:cubicBezTo>
                    <a:pt x="26670" y="2820954"/>
                    <a:pt x="63500" y="2837463"/>
                    <a:pt x="116899" y="2837463"/>
                  </a:cubicBezTo>
                  <a:lnTo>
                    <a:pt x="3426793" y="2837463"/>
                  </a:lnTo>
                  <a:cubicBezTo>
                    <a:pt x="3506804" y="2837463"/>
                    <a:pt x="3572843" y="2771424"/>
                    <a:pt x="3572843" y="2691414"/>
                  </a:cubicBezTo>
                  <a:lnTo>
                    <a:pt x="3572843" y="95250"/>
                  </a:lnTo>
                  <a:cubicBezTo>
                    <a:pt x="3572843" y="58420"/>
                    <a:pt x="3558873" y="25400"/>
                    <a:pt x="3537284" y="0"/>
                  </a:cubicBezTo>
                  <a:cubicBezTo>
                    <a:pt x="3543634" y="16510"/>
                    <a:pt x="3546173" y="34290"/>
                    <a:pt x="3546173" y="52070"/>
                  </a:cubicBezTo>
                  <a:lnTo>
                    <a:pt x="3546173" y="2648233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700" y="12700"/>
              <a:ext cx="3612214" cy="2888263"/>
            </a:xfrm>
            <a:custGeom>
              <a:avLst/>
              <a:gdLst/>
              <a:ahLst/>
              <a:cxnLst/>
              <a:rect r="r" b="b" t="t" l="l"/>
              <a:pathLst>
                <a:path h="2888263" w="3612214">
                  <a:moveTo>
                    <a:pt x="146050" y="2888263"/>
                  </a:moveTo>
                  <a:lnTo>
                    <a:pt x="3466164" y="2888263"/>
                  </a:lnTo>
                  <a:cubicBezTo>
                    <a:pt x="3546173" y="2888263"/>
                    <a:pt x="3612214" y="2822223"/>
                    <a:pt x="3612214" y="2742213"/>
                  </a:cubicBezTo>
                  <a:lnTo>
                    <a:pt x="3612214" y="146050"/>
                  </a:lnTo>
                  <a:cubicBezTo>
                    <a:pt x="3612214" y="66040"/>
                    <a:pt x="3546173" y="0"/>
                    <a:pt x="346616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742213"/>
                  </a:lnTo>
                  <a:cubicBezTo>
                    <a:pt x="0" y="2823493"/>
                    <a:pt x="66040" y="2888263"/>
                    <a:pt x="146050" y="28882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76984" cy="2956843"/>
            </a:xfrm>
            <a:custGeom>
              <a:avLst/>
              <a:gdLst/>
              <a:ahLst/>
              <a:cxnLst/>
              <a:rect r="r" b="b" t="t" l="l"/>
              <a:pathLst>
                <a:path h="2956843" w="3676984">
                  <a:moveTo>
                    <a:pt x="3613484" y="74930"/>
                  </a:moveTo>
                  <a:cubicBezTo>
                    <a:pt x="3585544" y="30480"/>
                    <a:pt x="3536014" y="0"/>
                    <a:pt x="347886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754913"/>
                  </a:lnTo>
                  <a:cubicBezTo>
                    <a:pt x="0" y="2806984"/>
                    <a:pt x="25400" y="2852703"/>
                    <a:pt x="63500" y="2881913"/>
                  </a:cubicBezTo>
                  <a:cubicBezTo>
                    <a:pt x="91440" y="2926363"/>
                    <a:pt x="140970" y="2956843"/>
                    <a:pt x="212870" y="2956843"/>
                  </a:cubicBezTo>
                  <a:lnTo>
                    <a:pt x="3518234" y="2956843"/>
                  </a:lnTo>
                  <a:cubicBezTo>
                    <a:pt x="3605864" y="2956843"/>
                    <a:pt x="3676984" y="2885723"/>
                    <a:pt x="3676984" y="2798094"/>
                  </a:cubicBezTo>
                  <a:lnTo>
                    <a:pt x="3676984" y="201930"/>
                  </a:lnTo>
                  <a:cubicBezTo>
                    <a:pt x="3676983" y="149860"/>
                    <a:pt x="3651583" y="104140"/>
                    <a:pt x="3613484" y="74930"/>
                  </a:cubicBezTo>
                  <a:close/>
                  <a:moveTo>
                    <a:pt x="12700" y="275491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78864" y="12700"/>
                  </a:lnTo>
                  <a:cubicBezTo>
                    <a:pt x="3558873" y="12700"/>
                    <a:pt x="3624914" y="78740"/>
                    <a:pt x="3624914" y="158750"/>
                  </a:cubicBezTo>
                  <a:lnTo>
                    <a:pt x="3624914" y="2754913"/>
                  </a:lnTo>
                  <a:cubicBezTo>
                    <a:pt x="3624914" y="2834923"/>
                    <a:pt x="3558873" y="2900963"/>
                    <a:pt x="3478864" y="2900963"/>
                  </a:cubicBezTo>
                  <a:lnTo>
                    <a:pt x="158750" y="2900963"/>
                  </a:lnTo>
                  <a:cubicBezTo>
                    <a:pt x="78740" y="2900963"/>
                    <a:pt x="12700" y="2836193"/>
                    <a:pt x="12700" y="2754913"/>
                  </a:cubicBezTo>
                  <a:close/>
                  <a:moveTo>
                    <a:pt x="3665553" y="2798093"/>
                  </a:moveTo>
                  <a:cubicBezTo>
                    <a:pt x="3665553" y="2878103"/>
                    <a:pt x="3598244" y="2944143"/>
                    <a:pt x="3518234" y="2944143"/>
                  </a:cubicBezTo>
                  <a:lnTo>
                    <a:pt x="212870" y="2944143"/>
                  </a:lnTo>
                  <a:cubicBezTo>
                    <a:pt x="157480" y="2944143"/>
                    <a:pt x="120650" y="2927633"/>
                    <a:pt x="93980" y="2899693"/>
                  </a:cubicBezTo>
                  <a:cubicBezTo>
                    <a:pt x="114300" y="2908583"/>
                    <a:pt x="135890" y="2913663"/>
                    <a:pt x="160020" y="2913663"/>
                  </a:cubicBezTo>
                  <a:lnTo>
                    <a:pt x="3480134" y="2913663"/>
                  </a:lnTo>
                  <a:cubicBezTo>
                    <a:pt x="3567764" y="2913663"/>
                    <a:pt x="3638884" y="2842543"/>
                    <a:pt x="3638884" y="2754913"/>
                  </a:cubicBezTo>
                  <a:lnTo>
                    <a:pt x="3638884" y="158750"/>
                  </a:lnTo>
                  <a:cubicBezTo>
                    <a:pt x="3638884" y="140970"/>
                    <a:pt x="3635073" y="123190"/>
                    <a:pt x="3629994" y="106680"/>
                  </a:cubicBezTo>
                  <a:cubicBezTo>
                    <a:pt x="3651584" y="132080"/>
                    <a:pt x="3665553" y="165100"/>
                    <a:pt x="3665553" y="201930"/>
                  </a:cubicBezTo>
                  <a:lnTo>
                    <a:pt x="3665553" y="2798093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AutoShape 15" id="15"/>
          <p:cNvSpPr/>
          <p:nvPr/>
        </p:nvSpPr>
        <p:spPr>
          <a:xfrm>
            <a:off x="1028700" y="2450954"/>
            <a:ext cx="16230600" cy="0"/>
          </a:xfrm>
          <a:prstGeom prst="line">
            <a:avLst/>
          </a:prstGeom>
          <a:ln cap="rnd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5083102" y="159336"/>
            <a:ext cx="2176198" cy="2305905"/>
          </a:xfrm>
          <a:custGeom>
            <a:avLst/>
            <a:gdLst/>
            <a:ahLst/>
            <a:cxnLst/>
            <a:rect r="r" b="b" t="t" l="l"/>
            <a:pathLst>
              <a:path h="2305905" w="2176198">
                <a:moveTo>
                  <a:pt x="0" y="0"/>
                </a:moveTo>
                <a:lnTo>
                  <a:pt x="2176198" y="0"/>
                </a:lnTo>
                <a:lnTo>
                  <a:pt x="2176198" y="2305905"/>
                </a:lnTo>
                <a:lnTo>
                  <a:pt x="0" y="2305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735765" y="6658439"/>
            <a:ext cx="4184785" cy="3365192"/>
            <a:chOff x="0" y="0"/>
            <a:chExt cx="3676984" cy="29568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92710" y="106680"/>
              <a:ext cx="3572843" cy="2837463"/>
            </a:xfrm>
            <a:custGeom>
              <a:avLst/>
              <a:gdLst/>
              <a:ahLst/>
              <a:cxnLst/>
              <a:rect r="r" b="b" t="t" l="l"/>
              <a:pathLst>
                <a:path h="2837463" w="3572843">
                  <a:moveTo>
                    <a:pt x="3546173" y="2648233"/>
                  </a:moveTo>
                  <a:cubicBezTo>
                    <a:pt x="3546173" y="2735864"/>
                    <a:pt x="3469973" y="2806983"/>
                    <a:pt x="3388693" y="2806983"/>
                  </a:cubicBezTo>
                  <a:lnTo>
                    <a:pt x="66040" y="2806983"/>
                  </a:lnTo>
                  <a:cubicBezTo>
                    <a:pt x="43180" y="2806983"/>
                    <a:pt x="20320" y="2801904"/>
                    <a:pt x="0" y="2793014"/>
                  </a:cubicBezTo>
                  <a:cubicBezTo>
                    <a:pt x="26670" y="2820954"/>
                    <a:pt x="63500" y="2837463"/>
                    <a:pt x="116899" y="2837463"/>
                  </a:cubicBezTo>
                  <a:lnTo>
                    <a:pt x="3426793" y="2837463"/>
                  </a:lnTo>
                  <a:cubicBezTo>
                    <a:pt x="3506804" y="2837463"/>
                    <a:pt x="3572843" y="2771424"/>
                    <a:pt x="3572843" y="2691414"/>
                  </a:cubicBezTo>
                  <a:lnTo>
                    <a:pt x="3572843" y="95250"/>
                  </a:lnTo>
                  <a:cubicBezTo>
                    <a:pt x="3572843" y="58420"/>
                    <a:pt x="3558873" y="25400"/>
                    <a:pt x="3537284" y="0"/>
                  </a:cubicBezTo>
                  <a:cubicBezTo>
                    <a:pt x="3543634" y="16510"/>
                    <a:pt x="3546173" y="34290"/>
                    <a:pt x="3546173" y="52070"/>
                  </a:cubicBezTo>
                  <a:lnTo>
                    <a:pt x="3546173" y="2648233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3612214" cy="2888263"/>
            </a:xfrm>
            <a:custGeom>
              <a:avLst/>
              <a:gdLst/>
              <a:ahLst/>
              <a:cxnLst/>
              <a:rect r="r" b="b" t="t" l="l"/>
              <a:pathLst>
                <a:path h="2888263" w="3612214">
                  <a:moveTo>
                    <a:pt x="146050" y="2888263"/>
                  </a:moveTo>
                  <a:lnTo>
                    <a:pt x="3466164" y="2888263"/>
                  </a:lnTo>
                  <a:cubicBezTo>
                    <a:pt x="3546173" y="2888263"/>
                    <a:pt x="3612214" y="2822223"/>
                    <a:pt x="3612214" y="2742213"/>
                  </a:cubicBezTo>
                  <a:lnTo>
                    <a:pt x="3612214" y="146050"/>
                  </a:lnTo>
                  <a:cubicBezTo>
                    <a:pt x="3612214" y="66040"/>
                    <a:pt x="3546173" y="0"/>
                    <a:pt x="346616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742213"/>
                  </a:lnTo>
                  <a:cubicBezTo>
                    <a:pt x="0" y="2823493"/>
                    <a:pt x="66040" y="2888263"/>
                    <a:pt x="146050" y="28882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76984" cy="2956843"/>
            </a:xfrm>
            <a:custGeom>
              <a:avLst/>
              <a:gdLst/>
              <a:ahLst/>
              <a:cxnLst/>
              <a:rect r="r" b="b" t="t" l="l"/>
              <a:pathLst>
                <a:path h="2956843" w="3676984">
                  <a:moveTo>
                    <a:pt x="3613484" y="74930"/>
                  </a:moveTo>
                  <a:cubicBezTo>
                    <a:pt x="3585544" y="30480"/>
                    <a:pt x="3536014" y="0"/>
                    <a:pt x="347886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754913"/>
                  </a:lnTo>
                  <a:cubicBezTo>
                    <a:pt x="0" y="2806984"/>
                    <a:pt x="25400" y="2852703"/>
                    <a:pt x="63500" y="2881913"/>
                  </a:cubicBezTo>
                  <a:cubicBezTo>
                    <a:pt x="91440" y="2926363"/>
                    <a:pt x="140970" y="2956843"/>
                    <a:pt x="212870" y="2956843"/>
                  </a:cubicBezTo>
                  <a:lnTo>
                    <a:pt x="3518234" y="2956843"/>
                  </a:lnTo>
                  <a:cubicBezTo>
                    <a:pt x="3605864" y="2956843"/>
                    <a:pt x="3676984" y="2885723"/>
                    <a:pt x="3676984" y="2798094"/>
                  </a:cubicBezTo>
                  <a:lnTo>
                    <a:pt x="3676984" y="201930"/>
                  </a:lnTo>
                  <a:cubicBezTo>
                    <a:pt x="3676983" y="149860"/>
                    <a:pt x="3651583" y="104140"/>
                    <a:pt x="3613484" y="74930"/>
                  </a:cubicBezTo>
                  <a:close/>
                  <a:moveTo>
                    <a:pt x="12700" y="275491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78864" y="12700"/>
                  </a:lnTo>
                  <a:cubicBezTo>
                    <a:pt x="3558873" y="12700"/>
                    <a:pt x="3624914" y="78740"/>
                    <a:pt x="3624914" y="158750"/>
                  </a:cubicBezTo>
                  <a:lnTo>
                    <a:pt x="3624914" y="2754913"/>
                  </a:lnTo>
                  <a:cubicBezTo>
                    <a:pt x="3624914" y="2834923"/>
                    <a:pt x="3558873" y="2900963"/>
                    <a:pt x="3478864" y="2900963"/>
                  </a:cubicBezTo>
                  <a:lnTo>
                    <a:pt x="158750" y="2900963"/>
                  </a:lnTo>
                  <a:cubicBezTo>
                    <a:pt x="78740" y="2900963"/>
                    <a:pt x="12700" y="2836193"/>
                    <a:pt x="12700" y="2754913"/>
                  </a:cubicBezTo>
                  <a:close/>
                  <a:moveTo>
                    <a:pt x="3665553" y="2798093"/>
                  </a:moveTo>
                  <a:cubicBezTo>
                    <a:pt x="3665553" y="2878103"/>
                    <a:pt x="3598244" y="2944143"/>
                    <a:pt x="3518234" y="2944143"/>
                  </a:cubicBezTo>
                  <a:lnTo>
                    <a:pt x="212870" y="2944143"/>
                  </a:lnTo>
                  <a:cubicBezTo>
                    <a:pt x="157480" y="2944143"/>
                    <a:pt x="120650" y="2927633"/>
                    <a:pt x="93980" y="2899693"/>
                  </a:cubicBezTo>
                  <a:cubicBezTo>
                    <a:pt x="114300" y="2908583"/>
                    <a:pt x="135890" y="2913663"/>
                    <a:pt x="160020" y="2913663"/>
                  </a:cubicBezTo>
                  <a:lnTo>
                    <a:pt x="3480134" y="2913663"/>
                  </a:lnTo>
                  <a:cubicBezTo>
                    <a:pt x="3567764" y="2913663"/>
                    <a:pt x="3638884" y="2842543"/>
                    <a:pt x="3638884" y="2754913"/>
                  </a:cubicBezTo>
                  <a:lnTo>
                    <a:pt x="3638884" y="158750"/>
                  </a:lnTo>
                  <a:cubicBezTo>
                    <a:pt x="3638884" y="140970"/>
                    <a:pt x="3635073" y="123190"/>
                    <a:pt x="3629994" y="106680"/>
                  </a:cubicBezTo>
                  <a:cubicBezTo>
                    <a:pt x="3651584" y="132080"/>
                    <a:pt x="3665553" y="165100"/>
                    <a:pt x="3665553" y="201930"/>
                  </a:cubicBezTo>
                  <a:lnTo>
                    <a:pt x="3665553" y="2798093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048747" y="6658439"/>
            <a:ext cx="4184785" cy="3365192"/>
            <a:chOff x="0" y="0"/>
            <a:chExt cx="3676984" cy="29568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92710" y="106680"/>
              <a:ext cx="3572843" cy="2837463"/>
            </a:xfrm>
            <a:custGeom>
              <a:avLst/>
              <a:gdLst/>
              <a:ahLst/>
              <a:cxnLst/>
              <a:rect r="r" b="b" t="t" l="l"/>
              <a:pathLst>
                <a:path h="2837463" w="3572843">
                  <a:moveTo>
                    <a:pt x="3546173" y="2648233"/>
                  </a:moveTo>
                  <a:cubicBezTo>
                    <a:pt x="3546173" y="2735864"/>
                    <a:pt x="3469973" y="2806983"/>
                    <a:pt x="3388693" y="2806983"/>
                  </a:cubicBezTo>
                  <a:lnTo>
                    <a:pt x="66040" y="2806983"/>
                  </a:lnTo>
                  <a:cubicBezTo>
                    <a:pt x="43180" y="2806983"/>
                    <a:pt x="20320" y="2801904"/>
                    <a:pt x="0" y="2793014"/>
                  </a:cubicBezTo>
                  <a:cubicBezTo>
                    <a:pt x="26670" y="2820954"/>
                    <a:pt x="63500" y="2837463"/>
                    <a:pt x="116899" y="2837463"/>
                  </a:cubicBezTo>
                  <a:lnTo>
                    <a:pt x="3426793" y="2837463"/>
                  </a:lnTo>
                  <a:cubicBezTo>
                    <a:pt x="3506804" y="2837463"/>
                    <a:pt x="3572843" y="2771424"/>
                    <a:pt x="3572843" y="2691414"/>
                  </a:cubicBezTo>
                  <a:lnTo>
                    <a:pt x="3572843" y="95250"/>
                  </a:lnTo>
                  <a:cubicBezTo>
                    <a:pt x="3572843" y="58420"/>
                    <a:pt x="3558873" y="25400"/>
                    <a:pt x="3537284" y="0"/>
                  </a:cubicBezTo>
                  <a:cubicBezTo>
                    <a:pt x="3543634" y="16510"/>
                    <a:pt x="3546173" y="34290"/>
                    <a:pt x="3546173" y="52070"/>
                  </a:cubicBezTo>
                  <a:lnTo>
                    <a:pt x="3546173" y="2648233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2700" y="12700"/>
              <a:ext cx="3612214" cy="2888263"/>
            </a:xfrm>
            <a:custGeom>
              <a:avLst/>
              <a:gdLst/>
              <a:ahLst/>
              <a:cxnLst/>
              <a:rect r="r" b="b" t="t" l="l"/>
              <a:pathLst>
                <a:path h="2888263" w="3612214">
                  <a:moveTo>
                    <a:pt x="146050" y="2888263"/>
                  </a:moveTo>
                  <a:lnTo>
                    <a:pt x="3466164" y="2888263"/>
                  </a:lnTo>
                  <a:cubicBezTo>
                    <a:pt x="3546173" y="2888263"/>
                    <a:pt x="3612214" y="2822223"/>
                    <a:pt x="3612214" y="2742213"/>
                  </a:cubicBezTo>
                  <a:lnTo>
                    <a:pt x="3612214" y="146050"/>
                  </a:lnTo>
                  <a:cubicBezTo>
                    <a:pt x="3612214" y="66040"/>
                    <a:pt x="3546173" y="0"/>
                    <a:pt x="346616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742213"/>
                  </a:lnTo>
                  <a:cubicBezTo>
                    <a:pt x="0" y="2823493"/>
                    <a:pt x="66040" y="2888263"/>
                    <a:pt x="146050" y="28882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76984" cy="2956843"/>
            </a:xfrm>
            <a:custGeom>
              <a:avLst/>
              <a:gdLst/>
              <a:ahLst/>
              <a:cxnLst/>
              <a:rect r="r" b="b" t="t" l="l"/>
              <a:pathLst>
                <a:path h="2956843" w="3676984">
                  <a:moveTo>
                    <a:pt x="3613484" y="74930"/>
                  </a:moveTo>
                  <a:cubicBezTo>
                    <a:pt x="3585544" y="30480"/>
                    <a:pt x="3536014" y="0"/>
                    <a:pt x="347886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754913"/>
                  </a:lnTo>
                  <a:cubicBezTo>
                    <a:pt x="0" y="2806984"/>
                    <a:pt x="25400" y="2852703"/>
                    <a:pt x="63500" y="2881913"/>
                  </a:cubicBezTo>
                  <a:cubicBezTo>
                    <a:pt x="91440" y="2926363"/>
                    <a:pt x="140970" y="2956843"/>
                    <a:pt x="212870" y="2956843"/>
                  </a:cubicBezTo>
                  <a:lnTo>
                    <a:pt x="3518234" y="2956843"/>
                  </a:lnTo>
                  <a:cubicBezTo>
                    <a:pt x="3605864" y="2956843"/>
                    <a:pt x="3676984" y="2885723"/>
                    <a:pt x="3676984" y="2798094"/>
                  </a:cubicBezTo>
                  <a:lnTo>
                    <a:pt x="3676984" y="201930"/>
                  </a:lnTo>
                  <a:cubicBezTo>
                    <a:pt x="3676983" y="149860"/>
                    <a:pt x="3651583" y="104140"/>
                    <a:pt x="3613484" y="74930"/>
                  </a:cubicBezTo>
                  <a:close/>
                  <a:moveTo>
                    <a:pt x="12700" y="275491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78864" y="12700"/>
                  </a:lnTo>
                  <a:cubicBezTo>
                    <a:pt x="3558873" y="12700"/>
                    <a:pt x="3624914" y="78740"/>
                    <a:pt x="3624914" y="158750"/>
                  </a:cubicBezTo>
                  <a:lnTo>
                    <a:pt x="3624914" y="2754913"/>
                  </a:lnTo>
                  <a:cubicBezTo>
                    <a:pt x="3624914" y="2834923"/>
                    <a:pt x="3558873" y="2900963"/>
                    <a:pt x="3478864" y="2900963"/>
                  </a:cubicBezTo>
                  <a:lnTo>
                    <a:pt x="158750" y="2900963"/>
                  </a:lnTo>
                  <a:cubicBezTo>
                    <a:pt x="78740" y="2900963"/>
                    <a:pt x="12700" y="2836193"/>
                    <a:pt x="12700" y="2754913"/>
                  </a:cubicBezTo>
                  <a:close/>
                  <a:moveTo>
                    <a:pt x="3665553" y="2798093"/>
                  </a:moveTo>
                  <a:cubicBezTo>
                    <a:pt x="3665553" y="2878103"/>
                    <a:pt x="3598244" y="2944143"/>
                    <a:pt x="3518234" y="2944143"/>
                  </a:cubicBezTo>
                  <a:lnTo>
                    <a:pt x="212870" y="2944143"/>
                  </a:lnTo>
                  <a:cubicBezTo>
                    <a:pt x="157480" y="2944143"/>
                    <a:pt x="120650" y="2927633"/>
                    <a:pt x="93980" y="2899693"/>
                  </a:cubicBezTo>
                  <a:cubicBezTo>
                    <a:pt x="114300" y="2908583"/>
                    <a:pt x="135890" y="2913663"/>
                    <a:pt x="160020" y="2913663"/>
                  </a:cubicBezTo>
                  <a:lnTo>
                    <a:pt x="3480134" y="2913663"/>
                  </a:lnTo>
                  <a:cubicBezTo>
                    <a:pt x="3567764" y="2913663"/>
                    <a:pt x="3638884" y="2842543"/>
                    <a:pt x="3638884" y="2754913"/>
                  </a:cubicBezTo>
                  <a:lnTo>
                    <a:pt x="3638884" y="158750"/>
                  </a:lnTo>
                  <a:cubicBezTo>
                    <a:pt x="3638884" y="140970"/>
                    <a:pt x="3635073" y="123190"/>
                    <a:pt x="3629994" y="106680"/>
                  </a:cubicBezTo>
                  <a:cubicBezTo>
                    <a:pt x="3651584" y="132080"/>
                    <a:pt x="3665553" y="165100"/>
                    <a:pt x="3665553" y="201930"/>
                  </a:cubicBezTo>
                  <a:lnTo>
                    <a:pt x="3665553" y="2798093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2359124" y="6658439"/>
            <a:ext cx="4184785" cy="3365192"/>
            <a:chOff x="0" y="0"/>
            <a:chExt cx="3676984" cy="29568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92710" y="106680"/>
              <a:ext cx="3572843" cy="2837463"/>
            </a:xfrm>
            <a:custGeom>
              <a:avLst/>
              <a:gdLst/>
              <a:ahLst/>
              <a:cxnLst/>
              <a:rect r="r" b="b" t="t" l="l"/>
              <a:pathLst>
                <a:path h="2837463" w="3572843">
                  <a:moveTo>
                    <a:pt x="3546173" y="2648233"/>
                  </a:moveTo>
                  <a:cubicBezTo>
                    <a:pt x="3546173" y="2735864"/>
                    <a:pt x="3469973" y="2806983"/>
                    <a:pt x="3388693" y="2806983"/>
                  </a:cubicBezTo>
                  <a:lnTo>
                    <a:pt x="66040" y="2806983"/>
                  </a:lnTo>
                  <a:cubicBezTo>
                    <a:pt x="43180" y="2806983"/>
                    <a:pt x="20320" y="2801904"/>
                    <a:pt x="0" y="2793014"/>
                  </a:cubicBezTo>
                  <a:cubicBezTo>
                    <a:pt x="26670" y="2820954"/>
                    <a:pt x="63500" y="2837463"/>
                    <a:pt x="116899" y="2837463"/>
                  </a:cubicBezTo>
                  <a:lnTo>
                    <a:pt x="3426793" y="2837463"/>
                  </a:lnTo>
                  <a:cubicBezTo>
                    <a:pt x="3506804" y="2837463"/>
                    <a:pt x="3572843" y="2771424"/>
                    <a:pt x="3572843" y="2691414"/>
                  </a:cubicBezTo>
                  <a:lnTo>
                    <a:pt x="3572843" y="95250"/>
                  </a:lnTo>
                  <a:cubicBezTo>
                    <a:pt x="3572843" y="58420"/>
                    <a:pt x="3558873" y="25400"/>
                    <a:pt x="3537284" y="0"/>
                  </a:cubicBezTo>
                  <a:cubicBezTo>
                    <a:pt x="3543634" y="16510"/>
                    <a:pt x="3546173" y="34290"/>
                    <a:pt x="3546173" y="52070"/>
                  </a:cubicBezTo>
                  <a:lnTo>
                    <a:pt x="3546173" y="2648233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2700" y="12700"/>
              <a:ext cx="3612214" cy="2888263"/>
            </a:xfrm>
            <a:custGeom>
              <a:avLst/>
              <a:gdLst/>
              <a:ahLst/>
              <a:cxnLst/>
              <a:rect r="r" b="b" t="t" l="l"/>
              <a:pathLst>
                <a:path h="2888263" w="3612214">
                  <a:moveTo>
                    <a:pt x="146050" y="2888263"/>
                  </a:moveTo>
                  <a:lnTo>
                    <a:pt x="3466164" y="2888263"/>
                  </a:lnTo>
                  <a:cubicBezTo>
                    <a:pt x="3546173" y="2888263"/>
                    <a:pt x="3612214" y="2822223"/>
                    <a:pt x="3612214" y="2742213"/>
                  </a:cubicBezTo>
                  <a:lnTo>
                    <a:pt x="3612214" y="146050"/>
                  </a:lnTo>
                  <a:cubicBezTo>
                    <a:pt x="3612214" y="66040"/>
                    <a:pt x="3546173" y="0"/>
                    <a:pt x="3466164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742213"/>
                  </a:lnTo>
                  <a:cubicBezTo>
                    <a:pt x="0" y="2823493"/>
                    <a:pt x="66040" y="2888263"/>
                    <a:pt x="146050" y="28882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676984" cy="2956843"/>
            </a:xfrm>
            <a:custGeom>
              <a:avLst/>
              <a:gdLst/>
              <a:ahLst/>
              <a:cxnLst/>
              <a:rect r="r" b="b" t="t" l="l"/>
              <a:pathLst>
                <a:path h="2956843" w="3676984">
                  <a:moveTo>
                    <a:pt x="3613484" y="74930"/>
                  </a:moveTo>
                  <a:cubicBezTo>
                    <a:pt x="3585544" y="30480"/>
                    <a:pt x="3536014" y="0"/>
                    <a:pt x="3478864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754913"/>
                  </a:lnTo>
                  <a:cubicBezTo>
                    <a:pt x="0" y="2806984"/>
                    <a:pt x="25400" y="2852703"/>
                    <a:pt x="63500" y="2881913"/>
                  </a:cubicBezTo>
                  <a:cubicBezTo>
                    <a:pt x="91440" y="2926363"/>
                    <a:pt x="140970" y="2956843"/>
                    <a:pt x="212870" y="2956843"/>
                  </a:cubicBezTo>
                  <a:lnTo>
                    <a:pt x="3518234" y="2956843"/>
                  </a:lnTo>
                  <a:cubicBezTo>
                    <a:pt x="3605864" y="2956843"/>
                    <a:pt x="3676984" y="2885723"/>
                    <a:pt x="3676984" y="2798094"/>
                  </a:cubicBezTo>
                  <a:lnTo>
                    <a:pt x="3676984" y="201930"/>
                  </a:lnTo>
                  <a:cubicBezTo>
                    <a:pt x="3676983" y="149860"/>
                    <a:pt x="3651583" y="104140"/>
                    <a:pt x="3613484" y="74930"/>
                  </a:cubicBezTo>
                  <a:close/>
                  <a:moveTo>
                    <a:pt x="12700" y="275491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3478864" y="12700"/>
                  </a:lnTo>
                  <a:cubicBezTo>
                    <a:pt x="3558873" y="12700"/>
                    <a:pt x="3624914" y="78740"/>
                    <a:pt x="3624914" y="158750"/>
                  </a:cubicBezTo>
                  <a:lnTo>
                    <a:pt x="3624914" y="2754913"/>
                  </a:lnTo>
                  <a:cubicBezTo>
                    <a:pt x="3624914" y="2834923"/>
                    <a:pt x="3558873" y="2900963"/>
                    <a:pt x="3478864" y="2900963"/>
                  </a:cubicBezTo>
                  <a:lnTo>
                    <a:pt x="158750" y="2900963"/>
                  </a:lnTo>
                  <a:cubicBezTo>
                    <a:pt x="78740" y="2900963"/>
                    <a:pt x="12700" y="2836193"/>
                    <a:pt x="12700" y="2754913"/>
                  </a:cubicBezTo>
                  <a:close/>
                  <a:moveTo>
                    <a:pt x="3665553" y="2798093"/>
                  </a:moveTo>
                  <a:cubicBezTo>
                    <a:pt x="3665553" y="2878103"/>
                    <a:pt x="3598244" y="2944143"/>
                    <a:pt x="3518234" y="2944143"/>
                  </a:cubicBezTo>
                  <a:lnTo>
                    <a:pt x="212870" y="2944143"/>
                  </a:lnTo>
                  <a:cubicBezTo>
                    <a:pt x="157480" y="2944143"/>
                    <a:pt x="120650" y="2927633"/>
                    <a:pt x="93980" y="2899693"/>
                  </a:cubicBezTo>
                  <a:cubicBezTo>
                    <a:pt x="114300" y="2908583"/>
                    <a:pt x="135890" y="2913663"/>
                    <a:pt x="160020" y="2913663"/>
                  </a:cubicBezTo>
                  <a:lnTo>
                    <a:pt x="3480134" y="2913663"/>
                  </a:lnTo>
                  <a:cubicBezTo>
                    <a:pt x="3567764" y="2913663"/>
                    <a:pt x="3638884" y="2842543"/>
                    <a:pt x="3638884" y="2754913"/>
                  </a:cubicBezTo>
                  <a:lnTo>
                    <a:pt x="3638884" y="158750"/>
                  </a:lnTo>
                  <a:cubicBezTo>
                    <a:pt x="3638884" y="140970"/>
                    <a:pt x="3635073" y="123190"/>
                    <a:pt x="3629994" y="106680"/>
                  </a:cubicBezTo>
                  <a:cubicBezTo>
                    <a:pt x="3651584" y="132080"/>
                    <a:pt x="3665553" y="165100"/>
                    <a:pt x="3665553" y="201930"/>
                  </a:cubicBezTo>
                  <a:lnTo>
                    <a:pt x="3665553" y="2798093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757270" y="3424140"/>
            <a:ext cx="4165884" cy="89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6"/>
              </a:lnSpc>
            </a:pPr>
            <a:r>
              <a:rPr lang="en-US" b="true" sz="2626">
                <a:solidFill>
                  <a:srgbClr val="4D991D"/>
                </a:solidFill>
                <a:latin typeface="Montserrat Semi-Bold Bold"/>
                <a:ea typeface="Montserrat Semi-Bold Bold"/>
                <a:cs typeface="Montserrat Semi-Bold Bold"/>
                <a:sym typeface="Montserrat Semi-Bold Bold"/>
              </a:rPr>
              <a:t>INCREASED BRAND VISIBILITY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57270" y="4703947"/>
            <a:ext cx="4037810" cy="109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140" spc="21">
                <a:solidFill>
                  <a:srgbClr val="2E2E2E"/>
                </a:solidFill>
                <a:latin typeface="Canva Sans 1"/>
                <a:ea typeface="Canva Sans 1"/>
                <a:cs typeface="Canva Sans 1"/>
                <a:sym typeface="Canva Sans 1"/>
              </a:rPr>
              <a:t>Expand the presence of both brands and widen the customer base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48747" y="3424140"/>
            <a:ext cx="4165884" cy="89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6"/>
              </a:lnSpc>
            </a:pPr>
            <a:r>
              <a:rPr lang="en-US" b="true" sz="2626">
                <a:solidFill>
                  <a:srgbClr val="4D991D"/>
                </a:solidFill>
                <a:latin typeface="Montserrat Semi-Bold Bold"/>
                <a:ea typeface="Montserrat Semi-Bold Bold"/>
                <a:cs typeface="Montserrat Semi-Bold Bold"/>
                <a:sym typeface="Montserrat Semi-Bold Bold"/>
              </a:rPr>
              <a:t>BETTER REWARDS PROGRAM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152852" y="4703947"/>
            <a:ext cx="3960568" cy="109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140" spc="21">
                <a:solidFill>
                  <a:srgbClr val="555555"/>
                </a:solidFill>
                <a:latin typeface="Canva Sans 1"/>
                <a:ea typeface="Canva Sans 1"/>
                <a:cs typeface="Canva Sans 1"/>
                <a:sym typeface="Canva Sans 1"/>
              </a:rPr>
              <a:t>Increase in booking and revenue along with increase in popularity of the program</a:t>
            </a:r>
            <a:r>
              <a:rPr lang="en-US" sz="2140" spc="21">
                <a:solidFill>
                  <a:srgbClr val="555555"/>
                </a:solidFill>
                <a:latin typeface="Canva Sans 1"/>
                <a:ea typeface="Canva Sans 1"/>
                <a:cs typeface="Canva Sans 1"/>
                <a:sym typeface="Canva Sans 1"/>
              </a:rPr>
              <a:t>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57635" y="3424140"/>
            <a:ext cx="4165884" cy="89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6"/>
              </a:lnSpc>
            </a:pPr>
            <a:r>
              <a:rPr lang="en-US" b="true" sz="2626">
                <a:solidFill>
                  <a:srgbClr val="4D991D"/>
                </a:solidFill>
                <a:latin typeface="Montserrat Semi-Bold Bold"/>
                <a:ea typeface="Montserrat Semi-Bold Bold"/>
                <a:cs typeface="Montserrat Semi-Bold Bold"/>
                <a:sym typeface="Montserrat Semi-Bold Bold"/>
              </a:rPr>
              <a:t>CUSTOMER STATISFACTION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57635" y="4679066"/>
            <a:ext cx="4167373" cy="144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sz="2040" spc="20">
                <a:solidFill>
                  <a:srgbClr val="2E2E2E"/>
                </a:solidFill>
                <a:latin typeface="Canva Sans 1"/>
                <a:ea typeface="Canva Sans 1"/>
                <a:cs typeface="Canva Sans 1"/>
                <a:sym typeface="Canva Sans 1"/>
              </a:rPr>
              <a:t>Offer the guest oppurtunity to experience a more relaxed &amp; personlised stay</a:t>
            </a:r>
          </a:p>
          <a:p>
            <a:pPr algn="ctr">
              <a:lnSpc>
                <a:spcPts val="2856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2359124" y="7152766"/>
            <a:ext cx="4165884" cy="43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6"/>
              </a:lnSpc>
            </a:pPr>
            <a:r>
              <a:rPr lang="en-US" b="true" sz="2626">
                <a:solidFill>
                  <a:srgbClr val="4D991D"/>
                </a:solidFill>
                <a:latin typeface="Montserrat Semi-Bold Bold"/>
                <a:ea typeface="Montserrat Semi-Bold Bold"/>
                <a:cs typeface="Montserrat Semi-Bold Bold"/>
                <a:sym typeface="Montserrat Semi-Bold Bold"/>
              </a:rPr>
              <a:t>GOODWILL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56147" y="8007093"/>
            <a:ext cx="4167373" cy="109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140" spc="21">
                <a:solidFill>
                  <a:srgbClr val="2E2E2E"/>
                </a:solidFill>
                <a:latin typeface="Canva Sans 1"/>
                <a:ea typeface="Canva Sans 1"/>
                <a:cs typeface="Canva Sans 1"/>
                <a:sym typeface="Canva Sans 1"/>
              </a:rPr>
              <a:t>Showcasing the hotel's dedication to quality lodging and community support.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57270" y="6923478"/>
            <a:ext cx="4165884" cy="89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76"/>
              </a:lnSpc>
            </a:pPr>
            <a:r>
              <a:rPr lang="en-US" b="true" sz="2626">
                <a:solidFill>
                  <a:srgbClr val="4D991D"/>
                </a:solidFill>
                <a:latin typeface="Montserrat Semi-Bold Bold"/>
                <a:ea typeface="Montserrat Semi-Bold Bold"/>
                <a:cs typeface="Montserrat Semi-Bold Bold"/>
                <a:sym typeface="Montserrat Semi-Bold Bold"/>
              </a:rPr>
              <a:t>INCREASED MARKET SHARE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35765" y="8007093"/>
            <a:ext cx="4167373" cy="146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140" spc="21">
                <a:solidFill>
                  <a:srgbClr val="2E2E2E"/>
                </a:solidFill>
                <a:latin typeface="Canva Sans 1"/>
                <a:ea typeface="Canva Sans 1"/>
                <a:cs typeface="Canva Sans 1"/>
                <a:sym typeface="Canva Sans 1"/>
              </a:rPr>
              <a:t>The partnership would increase the market share of the hotel by tapping into untapped market.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067648" y="6933108"/>
            <a:ext cx="4165884" cy="878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6"/>
              </a:lnSpc>
            </a:pPr>
            <a:r>
              <a:rPr lang="en-US" b="true" sz="2526">
                <a:solidFill>
                  <a:srgbClr val="4D991D"/>
                </a:solidFill>
                <a:latin typeface="Montserrat Semi-Bold Bold"/>
                <a:ea typeface="Montserrat Semi-Bold Bold"/>
                <a:cs typeface="Montserrat Semi-Bold Bold"/>
                <a:sym typeface="Montserrat Semi-Bold Bold"/>
              </a:rPr>
              <a:t>INSIGHTS FOR FUTURE PROSPECTS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067648" y="7954700"/>
            <a:ext cx="4167373" cy="146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6"/>
              </a:lnSpc>
              <a:spcBef>
                <a:spcPct val="0"/>
              </a:spcBef>
            </a:pPr>
            <a:r>
              <a:rPr lang="en-US" sz="2140" spc="21">
                <a:solidFill>
                  <a:srgbClr val="2E2E2E"/>
                </a:solidFill>
                <a:latin typeface="Canva Sans 1"/>
                <a:ea typeface="Canva Sans 1"/>
                <a:cs typeface="Canva Sans 1"/>
                <a:sym typeface="Canva Sans 1"/>
              </a:rPr>
              <a:t>Gain customer data from different regions and strategically evaluate the expansion of our hotel chain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47831" y="469338"/>
            <a:ext cx="13829955" cy="1128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0"/>
              </a:lnSpc>
            </a:pPr>
            <a:r>
              <a:rPr lang="en-US" b="true" sz="7545">
                <a:solidFill>
                  <a:srgbClr val="4D991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MARKETING AND BRANDING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400000">
            <a:off x="1790650" y="3993941"/>
            <a:ext cx="3200857" cy="3200857"/>
          </a:xfrm>
          <a:custGeom>
            <a:avLst/>
            <a:gdLst/>
            <a:ahLst/>
            <a:cxnLst/>
            <a:rect r="r" b="b" t="t" l="l"/>
            <a:pathLst>
              <a:path h="3200857" w="3200857">
                <a:moveTo>
                  <a:pt x="0" y="0"/>
                </a:moveTo>
                <a:lnTo>
                  <a:pt x="3200858" y="0"/>
                </a:lnTo>
                <a:lnTo>
                  <a:pt x="3200858" y="3200858"/>
                </a:lnTo>
                <a:lnTo>
                  <a:pt x="0" y="3200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584768" y="2324099"/>
            <a:ext cx="3139850" cy="3139850"/>
          </a:xfrm>
          <a:custGeom>
            <a:avLst/>
            <a:gdLst/>
            <a:ahLst/>
            <a:cxnLst/>
            <a:rect r="r" b="b" t="t" l="l"/>
            <a:pathLst>
              <a:path h="3139850" w="3139850">
                <a:moveTo>
                  <a:pt x="0" y="0"/>
                </a:moveTo>
                <a:lnTo>
                  <a:pt x="3139850" y="0"/>
                </a:lnTo>
                <a:lnTo>
                  <a:pt x="3139850" y="3139850"/>
                </a:lnTo>
                <a:lnTo>
                  <a:pt x="0" y="3139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9330572" y="4017979"/>
            <a:ext cx="3130414" cy="3130414"/>
          </a:xfrm>
          <a:custGeom>
            <a:avLst/>
            <a:gdLst/>
            <a:ahLst/>
            <a:cxnLst/>
            <a:rect r="r" b="b" t="t" l="l"/>
            <a:pathLst>
              <a:path h="3130414" w="3130414">
                <a:moveTo>
                  <a:pt x="0" y="0"/>
                </a:moveTo>
                <a:lnTo>
                  <a:pt x="3130415" y="0"/>
                </a:lnTo>
                <a:lnTo>
                  <a:pt x="3130415" y="3130414"/>
                </a:lnTo>
                <a:lnTo>
                  <a:pt x="0" y="3130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3066941" y="2324099"/>
            <a:ext cx="3139850" cy="3139850"/>
          </a:xfrm>
          <a:custGeom>
            <a:avLst/>
            <a:gdLst/>
            <a:ahLst/>
            <a:cxnLst/>
            <a:rect r="r" b="b" t="t" l="l"/>
            <a:pathLst>
              <a:path h="3139850" w="3139850">
                <a:moveTo>
                  <a:pt x="0" y="0"/>
                </a:moveTo>
                <a:lnTo>
                  <a:pt x="3139851" y="0"/>
                </a:lnTo>
                <a:lnTo>
                  <a:pt x="3139851" y="3139850"/>
                </a:lnTo>
                <a:lnTo>
                  <a:pt x="0" y="3139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18424" y="7376959"/>
            <a:ext cx="3006909" cy="121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8" spc="74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To effectively promote your brand and boost bookings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09269" y="4519044"/>
            <a:ext cx="2363620" cy="2023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b="true" sz="2550" spc="30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CROSS PROMOTION OF BOTH PARTIES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86531" y="5645201"/>
            <a:ext cx="3006909" cy="162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8" spc="74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Collaborating online and offline to boost our presence and bookings.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51238" y="3065988"/>
            <a:ext cx="3006909" cy="156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b="true" sz="2650" spc="32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JOINT MARKETING CAMPAIGN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61750" y="7245629"/>
            <a:ext cx="3006909" cy="203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8" spc="74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Collaborate with local businesses to curate an immersive and genuine local experience.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93118" y="5070219"/>
            <a:ext cx="3006909" cy="1027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b="true" sz="2650" spc="32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LOCAL PARTNERSHIPS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49651" y="5546745"/>
            <a:ext cx="3547698" cy="243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5"/>
              </a:lnSpc>
            </a:pPr>
            <a:r>
              <a:rPr lang="en-US" sz="2318" spc="74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Ideal for tourists, extended stays, romantic getaways, local experiences, and budget-conscious seekers.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33412" y="3245292"/>
            <a:ext cx="3006909" cy="116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b="true" sz="2964" spc="358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TARGET AUDIENCE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4991508" y="3894024"/>
            <a:ext cx="593260" cy="1700346"/>
          </a:xfrm>
          <a:prstGeom prst="line">
            <a:avLst/>
          </a:prstGeom>
          <a:ln cap="flat" w="571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2460987" y="3894024"/>
            <a:ext cx="605955" cy="1689162"/>
          </a:xfrm>
          <a:prstGeom prst="line">
            <a:avLst/>
          </a:prstGeom>
          <a:ln cap="flat" w="571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8724618" y="3894024"/>
            <a:ext cx="605955" cy="1689162"/>
          </a:xfrm>
          <a:prstGeom prst="line">
            <a:avLst/>
          </a:prstGeom>
          <a:ln cap="flat" w="5715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5877786" y="9276954"/>
            <a:ext cx="2103430" cy="681288"/>
          </a:xfrm>
          <a:custGeom>
            <a:avLst/>
            <a:gdLst/>
            <a:ahLst/>
            <a:cxnLst/>
            <a:rect r="r" b="b" t="t" l="l"/>
            <a:pathLst>
              <a:path h="681288" w="2103430">
                <a:moveTo>
                  <a:pt x="0" y="0"/>
                </a:moveTo>
                <a:lnTo>
                  <a:pt x="2103430" y="0"/>
                </a:lnTo>
                <a:lnTo>
                  <a:pt x="2103430" y="681288"/>
                </a:lnTo>
                <a:lnTo>
                  <a:pt x="0" y="6812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18304" r="0" b="0"/>
            </a:stretch>
          </a:blipFill>
        </p:spPr>
      </p:sp>
      <p:sp>
        <p:nvSpPr>
          <p:cNvPr name="AutoShape 19" id="19"/>
          <p:cNvSpPr/>
          <p:nvPr/>
        </p:nvSpPr>
        <p:spPr>
          <a:xfrm flipV="true">
            <a:off x="2139981" y="1557809"/>
            <a:ext cx="13645654" cy="20098"/>
          </a:xfrm>
          <a:prstGeom prst="line">
            <a:avLst/>
          </a:prstGeom>
          <a:ln cap="flat" w="3810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44000" y="0"/>
            <a:ext cx="19050" cy="102870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1849037"/>
            <a:ext cx="9124950" cy="7605646"/>
          </a:xfrm>
          <a:custGeom>
            <a:avLst/>
            <a:gdLst/>
            <a:ahLst/>
            <a:cxnLst/>
            <a:rect r="r" b="b" t="t" l="l"/>
            <a:pathLst>
              <a:path h="7605646" w="9124950">
                <a:moveTo>
                  <a:pt x="0" y="0"/>
                </a:moveTo>
                <a:lnTo>
                  <a:pt x="9124950" y="0"/>
                </a:lnTo>
                <a:lnTo>
                  <a:pt x="9124950" y="7605646"/>
                </a:lnTo>
                <a:lnTo>
                  <a:pt x="0" y="7605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55466" y="992735"/>
            <a:ext cx="7703834" cy="185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5323">
                <a:solidFill>
                  <a:srgbClr val="4D991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 EDGE OVER</a:t>
            </a:r>
          </a:p>
          <a:p>
            <a:pPr algn="l">
              <a:lnSpc>
                <a:spcPts val="7452"/>
              </a:lnSpc>
            </a:pPr>
            <a:r>
              <a:rPr lang="en-US" sz="5323">
                <a:solidFill>
                  <a:srgbClr val="4D991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COMPETITORS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5823" y="698610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8304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55466" y="3345995"/>
            <a:ext cx="8732534" cy="5317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b="true" sz="2978" spc="29">
                <a:solidFill>
                  <a:srgbClr val="545454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By combining unique accommodations, integrated loyalty programs, and an innovative customer focus, we differentiate ourselves from competitors in the industry.</a:t>
            </a:r>
          </a:p>
          <a:p>
            <a:pPr algn="l">
              <a:lnSpc>
                <a:spcPts val="4230"/>
              </a:lnSpc>
            </a:pPr>
          </a:p>
          <a:p>
            <a:pPr algn="l">
              <a:lnSpc>
                <a:spcPts val="4230"/>
              </a:lnSpc>
            </a:pPr>
            <a:r>
              <a:rPr lang="en-US" b="true" sz="2978" spc="29">
                <a:solidFill>
                  <a:srgbClr val="545454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With a strong emphasis on personalized experiences, attentive service, and meticulous attention to detail, we create memorable stays that exceed customer expectations.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14655" y="5807895"/>
            <a:ext cx="1893124" cy="2212139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235144" y="4811849"/>
            <a:ext cx="4307070" cy="259831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666973" y="2654105"/>
            <a:ext cx="1551116" cy="1859872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0666973" y="5815883"/>
            <a:ext cx="1539629" cy="2214131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679690" y="5085672"/>
            <a:ext cx="2700468" cy="0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8436073" y="922396"/>
            <a:ext cx="8623331" cy="8624271"/>
            <a:chOff x="0" y="0"/>
            <a:chExt cx="6603840" cy="66045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603873" cy="6604508"/>
            </a:xfrm>
            <a:custGeom>
              <a:avLst/>
              <a:gdLst/>
              <a:ahLst/>
              <a:cxnLst/>
              <a:rect r="r" b="b" t="t" l="l"/>
              <a:pathLst>
                <a:path h="6604508" w="6603873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sp>
        <p:nvSpPr>
          <p:cNvPr name="AutoShape 9" id="9"/>
          <p:cNvSpPr/>
          <p:nvPr/>
        </p:nvSpPr>
        <p:spPr>
          <a:xfrm flipH="true">
            <a:off x="12747739" y="2645979"/>
            <a:ext cx="2059162" cy="1993730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5339841" y="2636210"/>
            <a:ext cx="0" cy="4829825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1238897" y="2172134"/>
            <a:ext cx="4721912" cy="2329295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0281568" y="3027537"/>
            <a:ext cx="0" cy="4438498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8785688" y="2170828"/>
            <a:ext cx="5513838" cy="2343149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791736" y="5509650"/>
            <a:ext cx="5872678" cy="2823332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1096313" y="5497039"/>
            <a:ext cx="5273602" cy="2835942"/>
          </a:xfrm>
          <a:prstGeom prst="line">
            <a:avLst/>
          </a:prstGeom>
          <a:ln cap="rnd" w="28575">
            <a:solidFill>
              <a:srgbClr val="404040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4289283" y="946906"/>
            <a:ext cx="2080632" cy="20806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DB3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299526" y="7466035"/>
            <a:ext cx="2080632" cy="208063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DB3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853677" y="3921447"/>
            <a:ext cx="2080632" cy="208063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DB3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241252" y="7466035"/>
            <a:ext cx="2080632" cy="2080632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DB3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241252" y="946906"/>
            <a:ext cx="2080632" cy="208063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DB3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160620" y="3871987"/>
            <a:ext cx="2080632" cy="2080632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DB3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599058" y="4045356"/>
            <a:ext cx="2080632" cy="208063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F1C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668378" y="4858392"/>
            <a:ext cx="1873835" cy="369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9"/>
              </a:lnSpc>
              <a:spcBef>
                <a:spcPct val="0"/>
              </a:spcBef>
            </a:pPr>
            <a:r>
              <a:rPr lang="en-US" sz="2092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Shared Values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41252" y="8285357"/>
            <a:ext cx="2080632" cy="39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Staff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5853677" y="4762994"/>
            <a:ext cx="2080632" cy="39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System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154512" y="4639709"/>
            <a:ext cx="2080632" cy="344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8"/>
              </a:lnSpc>
            </a:pPr>
            <a:r>
              <a:rPr lang="en-US" sz="2323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Style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289283" y="1776464"/>
            <a:ext cx="2080632" cy="39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Structure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299526" y="8285357"/>
            <a:ext cx="2080632" cy="39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Skills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22117" y="1766227"/>
            <a:ext cx="2080632" cy="394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3"/>
              </a:lnSpc>
              <a:spcBef>
                <a:spcPct val="0"/>
              </a:spcBef>
            </a:pPr>
            <a:r>
              <a:rPr lang="en-US" sz="2323">
                <a:solidFill>
                  <a:srgbClr val="404040"/>
                </a:solidFill>
                <a:latin typeface="Public Sans"/>
                <a:ea typeface="Public Sans"/>
                <a:cs typeface="Public Sans"/>
                <a:sym typeface="Public Sans"/>
              </a:rPr>
              <a:t>Strategy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411450" y="9258300"/>
            <a:ext cx="2151838" cy="696967"/>
          </a:xfrm>
          <a:custGeom>
            <a:avLst/>
            <a:gdLst/>
            <a:ahLst/>
            <a:cxnLst/>
            <a:rect r="r" b="b" t="t" l="l"/>
            <a:pathLst>
              <a:path h="696967" w="2151838">
                <a:moveTo>
                  <a:pt x="0" y="0"/>
                </a:moveTo>
                <a:lnTo>
                  <a:pt x="2151838" y="0"/>
                </a:lnTo>
                <a:lnTo>
                  <a:pt x="2151838" y="696967"/>
                </a:lnTo>
                <a:lnTo>
                  <a:pt x="0" y="696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304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10362433" y="3431359"/>
            <a:ext cx="1467762" cy="2384524"/>
            <a:chOff x="0" y="0"/>
            <a:chExt cx="1346400" cy="218736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346454" cy="2187448"/>
            </a:xfrm>
            <a:custGeom>
              <a:avLst/>
              <a:gdLst/>
              <a:ahLst/>
              <a:cxnLst/>
              <a:rect r="r" b="b" t="t" l="l"/>
              <a:pathLst>
                <a:path h="2187448" w="1346454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solidFill>
              <a:srgbClr val="449610"/>
            </a:solid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10657000" y="5509650"/>
            <a:ext cx="2022756" cy="1704447"/>
            <a:chOff x="0" y="0"/>
            <a:chExt cx="1857600" cy="156528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solidFill>
              <a:srgbClr val="A4E489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2639374" y="5509650"/>
            <a:ext cx="2025040" cy="1704447"/>
            <a:chOff x="0" y="0"/>
            <a:chExt cx="1857600" cy="156351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857629" cy="1563510"/>
            </a:xfrm>
            <a:custGeom>
              <a:avLst/>
              <a:gdLst/>
              <a:ahLst/>
              <a:cxnLst/>
              <a:rect r="r" b="b" t="t" l="l"/>
              <a:pathLst>
                <a:path h="1563510" w="1857629">
                  <a:moveTo>
                    <a:pt x="1857629" y="216545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238"/>
                    <a:pt x="592455" y="930114"/>
                    <a:pt x="0" y="930114"/>
                  </a:cubicBezTo>
                  <a:cubicBezTo>
                    <a:pt x="0" y="1563510"/>
                    <a:pt x="0" y="1563510"/>
                    <a:pt x="0" y="1563510"/>
                  </a:cubicBezTo>
                  <a:cubicBezTo>
                    <a:pt x="368300" y="1563510"/>
                    <a:pt x="720598" y="1459234"/>
                    <a:pt x="1016889" y="1282903"/>
                  </a:cubicBezTo>
                  <a:cubicBezTo>
                    <a:pt x="1321181" y="1443250"/>
                    <a:pt x="1321181" y="1443250"/>
                    <a:pt x="1321181" y="1443250"/>
                  </a:cubicBezTo>
                  <a:cubicBezTo>
                    <a:pt x="1265174" y="1098453"/>
                    <a:pt x="1265174" y="1098453"/>
                    <a:pt x="1265174" y="1098453"/>
                  </a:cubicBezTo>
                  <a:cubicBezTo>
                    <a:pt x="1537462" y="873916"/>
                    <a:pt x="1745615" y="569206"/>
                    <a:pt x="1857629" y="216418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13500316" y="3431359"/>
            <a:ext cx="1464622" cy="2384524"/>
            <a:chOff x="0" y="0"/>
            <a:chExt cx="1343520" cy="218736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343533" cy="2187321"/>
            </a:xfrm>
            <a:custGeom>
              <a:avLst/>
              <a:gdLst/>
              <a:ahLst/>
              <a:cxnLst/>
              <a:rect r="r" b="b" t="t" l="l"/>
              <a:pathLst>
                <a:path h="2187321" w="1343533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solidFill>
              <a:srgbClr val="73C45F"/>
            </a:solid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11431801" y="2724167"/>
            <a:ext cx="2499119" cy="1225228"/>
            <a:chOff x="0" y="0"/>
            <a:chExt cx="2292480" cy="112392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292477" cy="1123950"/>
            </a:xfrm>
            <a:custGeom>
              <a:avLst/>
              <a:gdLst/>
              <a:ahLst/>
              <a:cxnLst/>
              <a:rect r="r" b="b" t="t" l="l"/>
              <a:pathLst>
                <a:path h="1123950" w="2292477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</p:grpSp>
      <p:sp>
        <p:nvSpPr>
          <p:cNvPr name="TextBox 55" id="55"/>
          <p:cNvSpPr txBox="true"/>
          <p:nvPr/>
        </p:nvSpPr>
        <p:spPr>
          <a:xfrm rot="0">
            <a:off x="411450" y="808096"/>
            <a:ext cx="6891148" cy="2704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3"/>
              </a:lnSpc>
            </a:pPr>
            <a:r>
              <a:rPr lang="en-US" sz="8107">
                <a:solidFill>
                  <a:srgbClr val="404040"/>
                </a:solidFill>
                <a:latin typeface="Alice"/>
                <a:ea typeface="Alice"/>
                <a:cs typeface="Alice"/>
                <a:sym typeface="Alice"/>
              </a:rPr>
              <a:t>7S Framework</a:t>
            </a:r>
          </a:p>
          <a:p>
            <a:pPr algn="l">
              <a:lnSpc>
                <a:spcPts val="10783"/>
              </a:lnSpc>
            </a:pPr>
            <a:r>
              <a:rPr lang="en-US" sz="8107">
                <a:solidFill>
                  <a:srgbClr val="404040"/>
                </a:solidFill>
                <a:latin typeface="Alice"/>
                <a:ea typeface="Alice"/>
                <a:cs typeface="Alice"/>
                <a:sym typeface="Alice"/>
              </a:rPr>
              <a:t>Application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11450" y="4566471"/>
            <a:ext cx="5767198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404040"/>
                </a:solidFill>
                <a:latin typeface="Canva Sans 1"/>
                <a:ea typeface="Canva Sans 1"/>
                <a:cs typeface="Canva Sans 1"/>
                <a:sym typeface="Canva Sans 1"/>
              </a:rPr>
              <a:t>By leveraging this framework, we optimize the project's elements to drive cohesion, efficiency, and success.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764417" cy="3558606"/>
            <a:chOff x="0" y="0"/>
            <a:chExt cx="3685889" cy="4744807"/>
          </a:xfrm>
        </p:grpSpPr>
        <p:sp>
          <p:nvSpPr>
            <p:cNvPr name="Freeform 3" id="3"/>
            <p:cNvSpPr/>
            <p:nvPr/>
          </p:nvSpPr>
          <p:spPr>
            <a:xfrm flipH="false" flipV="false" rot="-5400000">
              <a:off x="-1186202" y="1186202"/>
              <a:ext cx="4744807" cy="2372404"/>
            </a:xfrm>
            <a:custGeom>
              <a:avLst/>
              <a:gdLst/>
              <a:ahLst/>
              <a:cxnLst/>
              <a:rect r="r" b="b" t="t" l="l"/>
              <a:pathLst>
                <a:path h="2372404" w="4744807">
                  <a:moveTo>
                    <a:pt x="0" y="0"/>
                  </a:moveTo>
                  <a:lnTo>
                    <a:pt x="4744808" y="0"/>
                  </a:lnTo>
                  <a:lnTo>
                    <a:pt x="4744808" y="2372404"/>
                  </a:lnTo>
                  <a:lnTo>
                    <a:pt x="0" y="23724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59981" y="541709"/>
              <a:ext cx="1925908" cy="1659783"/>
            </a:xfrm>
            <a:custGeom>
              <a:avLst/>
              <a:gdLst/>
              <a:ahLst/>
              <a:cxnLst/>
              <a:rect r="r" b="b" t="t" l="l"/>
              <a:pathLst>
                <a:path h="1659783" w="1925908">
                  <a:moveTo>
                    <a:pt x="0" y="0"/>
                  </a:moveTo>
                  <a:lnTo>
                    <a:pt x="1925908" y="0"/>
                  </a:lnTo>
                  <a:lnTo>
                    <a:pt x="1925908" y="1659782"/>
                  </a:lnTo>
                  <a:lnTo>
                    <a:pt x="0" y="16597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580195" y="510493"/>
            <a:ext cx="7127610" cy="126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0"/>
              </a:lnSpc>
              <a:spcBef>
                <a:spcPct val="0"/>
              </a:spcBef>
            </a:pPr>
            <a:r>
              <a:rPr lang="en-US" b="true" sz="7421">
                <a:solidFill>
                  <a:srgbClr val="2E2E2E"/>
                </a:solidFill>
                <a:latin typeface="Montserrat Semi-Bold Bold"/>
                <a:ea typeface="Montserrat Semi-Bold Bold"/>
                <a:cs typeface="Montserrat Semi-Bold Bold"/>
                <a:sym typeface="Montserrat Semi-Bold Bold"/>
              </a:rPr>
              <a:t>GUESSTIMATE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558210" y="6944908"/>
            <a:ext cx="2785492" cy="3706138"/>
            <a:chOff x="0" y="0"/>
            <a:chExt cx="3713990" cy="49415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227528"/>
              <a:ext cx="3713990" cy="3713990"/>
            </a:xfrm>
            <a:custGeom>
              <a:avLst/>
              <a:gdLst/>
              <a:ahLst/>
              <a:cxnLst/>
              <a:rect r="r" b="b" t="t" l="l"/>
              <a:pathLst>
                <a:path h="3713990" w="3713990">
                  <a:moveTo>
                    <a:pt x="0" y="0"/>
                  </a:moveTo>
                  <a:lnTo>
                    <a:pt x="3713990" y="0"/>
                  </a:lnTo>
                  <a:lnTo>
                    <a:pt x="3713990" y="3713989"/>
                  </a:lnTo>
                  <a:lnTo>
                    <a:pt x="0" y="3713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0"/>
              <a:ext cx="1869574" cy="1869574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55555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2210902" y="2466415"/>
            <a:ext cx="13866195" cy="679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9"/>
              </a:lnSpc>
            </a:pPr>
            <a:r>
              <a:rPr lang="en-US" sz="2977" b="true">
                <a:solidFill>
                  <a:srgbClr val="545454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Problem Statement :  Profit Share (revenue) of the hotel chain from One Coastal region located B&amp;B and One Mountainous region located B&amp;B in a year respectively.</a:t>
            </a:r>
          </a:p>
          <a:p>
            <a:pPr algn="l">
              <a:lnSpc>
                <a:spcPts val="4169"/>
              </a:lnSpc>
            </a:pPr>
          </a:p>
          <a:p>
            <a:pPr algn="l">
              <a:lnSpc>
                <a:spcPts val="4169"/>
              </a:lnSpc>
            </a:pPr>
            <a:r>
              <a:rPr lang="en-US" sz="2977" b="true">
                <a:solidFill>
                  <a:srgbClr val="545454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After Assessment of Several Factors, we recommend that the Hotel Chain to demand 40% share of the Bookings done through the Hotel's Platform and 15% share of the Bookings done through the other Platforms.</a:t>
            </a:r>
          </a:p>
          <a:p>
            <a:pPr algn="l">
              <a:lnSpc>
                <a:spcPts val="4169"/>
              </a:lnSpc>
            </a:pPr>
          </a:p>
          <a:p>
            <a:pPr algn="l">
              <a:lnSpc>
                <a:spcPts val="4169"/>
              </a:lnSpc>
            </a:pPr>
            <a:r>
              <a:rPr lang="en-US" sz="2977" b="true">
                <a:solidFill>
                  <a:srgbClr val="545454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The total revenue that the hotel can generate by partnering with one B&amp;B in the Coastal region in one year will be approximately    = </a:t>
            </a:r>
            <a:r>
              <a:rPr lang="en-US" sz="2977" i="true" b="true">
                <a:solidFill>
                  <a:srgbClr val="545454"/>
                </a:solidFill>
                <a:latin typeface="Canva Sans 1 Bold Italics"/>
                <a:ea typeface="Canva Sans 1 Bold Italics"/>
                <a:cs typeface="Canva Sans 1 Bold Italics"/>
                <a:sym typeface="Canva Sans 1 Bold Italics"/>
              </a:rPr>
              <a:t>3,00,729 Rs</a:t>
            </a:r>
          </a:p>
          <a:p>
            <a:pPr algn="l">
              <a:lnSpc>
                <a:spcPts val="4169"/>
              </a:lnSpc>
            </a:pPr>
            <a:r>
              <a:rPr lang="en-US" sz="2977" b="true">
                <a:solidFill>
                  <a:srgbClr val="545454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The total revenue that the hotel can generate by partnering with one B&amp;B in the Mountainous region in one year will be approximately     = </a:t>
            </a:r>
            <a:r>
              <a:rPr lang="en-US" sz="2977" i="true" b="true">
                <a:solidFill>
                  <a:srgbClr val="545454"/>
                </a:solidFill>
                <a:latin typeface="Canva Sans 1 Bold Italics"/>
                <a:ea typeface="Canva Sans 1 Bold Italics"/>
                <a:cs typeface="Canva Sans 1 Bold Italics"/>
                <a:sym typeface="Canva Sans 1 Bold Italics"/>
              </a:rPr>
              <a:t>2,77,686 Rs</a:t>
            </a:r>
          </a:p>
          <a:p>
            <a:pPr algn="l">
              <a:lnSpc>
                <a:spcPts val="4169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06289" y="9258300"/>
            <a:ext cx="2151838" cy="696967"/>
          </a:xfrm>
          <a:custGeom>
            <a:avLst/>
            <a:gdLst/>
            <a:ahLst/>
            <a:cxnLst/>
            <a:rect r="r" b="b" t="t" l="l"/>
            <a:pathLst>
              <a:path h="696967" w="2151838">
                <a:moveTo>
                  <a:pt x="0" y="0"/>
                </a:moveTo>
                <a:lnTo>
                  <a:pt x="2151838" y="0"/>
                </a:lnTo>
                <a:lnTo>
                  <a:pt x="2151838" y="696967"/>
                </a:lnTo>
                <a:lnTo>
                  <a:pt x="0" y="696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8304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AF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314" y="9160035"/>
            <a:ext cx="2183764" cy="707307"/>
          </a:xfrm>
          <a:custGeom>
            <a:avLst/>
            <a:gdLst/>
            <a:ahLst/>
            <a:cxnLst/>
            <a:rect r="r" b="b" t="t" l="l"/>
            <a:pathLst>
              <a:path h="707307" w="2183764">
                <a:moveTo>
                  <a:pt x="0" y="0"/>
                </a:moveTo>
                <a:lnTo>
                  <a:pt x="2183764" y="0"/>
                </a:lnTo>
                <a:lnTo>
                  <a:pt x="2183764" y="707307"/>
                </a:lnTo>
                <a:lnTo>
                  <a:pt x="0" y="707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304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069954" y="4290"/>
            <a:ext cx="6149970" cy="614997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119536" y="1037701"/>
            <a:ext cx="4050807" cy="405080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167843" y="2448906"/>
            <a:ext cx="3954192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4234">
                <a:solidFill>
                  <a:srgbClr val="40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</a:t>
            </a:r>
          </a:p>
          <a:p>
            <a:pPr algn="ctr">
              <a:lnSpc>
                <a:spcPts val="5081"/>
              </a:lnSpc>
            </a:pPr>
            <a:r>
              <a:rPr lang="en-US" sz="4234">
                <a:solidFill>
                  <a:srgbClr val="40404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PROSPECTS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66421" y="6699877"/>
            <a:ext cx="3119894" cy="1390621"/>
            <a:chOff x="0" y="0"/>
            <a:chExt cx="572999" cy="2554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2999" cy="255401"/>
            </a:xfrm>
            <a:custGeom>
              <a:avLst/>
              <a:gdLst/>
              <a:ahLst/>
              <a:cxnLst/>
              <a:rect r="r" b="b" t="t" l="l"/>
              <a:pathLst>
                <a:path h="255401" w="572999">
                  <a:moveTo>
                    <a:pt x="74444" y="0"/>
                  </a:moveTo>
                  <a:lnTo>
                    <a:pt x="498555" y="0"/>
                  </a:lnTo>
                  <a:cubicBezTo>
                    <a:pt x="518299" y="0"/>
                    <a:pt x="537234" y="7843"/>
                    <a:pt x="551195" y="21804"/>
                  </a:cubicBezTo>
                  <a:cubicBezTo>
                    <a:pt x="565156" y="35765"/>
                    <a:pt x="572999" y="54700"/>
                    <a:pt x="572999" y="74444"/>
                  </a:cubicBezTo>
                  <a:lnTo>
                    <a:pt x="572999" y="180957"/>
                  </a:lnTo>
                  <a:cubicBezTo>
                    <a:pt x="572999" y="200701"/>
                    <a:pt x="565156" y="219636"/>
                    <a:pt x="551195" y="233597"/>
                  </a:cubicBezTo>
                  <a:cubicBezTo>
                    <a:pt x="537234" y="247558"/>
                    <a:pt x="518299" y="255401"/>
                    <a:pt x="498555" y="255401"/>
                  </a:cubicBezTo>
                  <a:lnTo>
                    <a:pt x="74444" y="255401"/>
                  </a:lnTo>
                  <a:cubicBezTo>
                    <a:pt x="54700" y="255401"/>
                    <a:pt x="35765" y="247558"/>
                    <a:pt x="21804" y="233597"/>
                  </a:cubicBezTo>
                  <a:cubicBezTo>
                    <a:pt x="7843" y="219636"/>
                    <a:pt x="0" y="200701"/>
                    <a:pt x="0" y="180957"/>
                  </a:cubicBezTo>
                  <a:lnTo>
                    <a:pt x="0" y="74444"/>
                  </a:lnTo>
                  <a:cubicBezTo>
                    <a:pt x="0" y="54700"/>
                    <a:pt x="7843" y="35765"/>
                    <a:pt x="21804" y="21804"/>
                  </a:cubicBezTo>
                  <a:cubicBezTo>
                    <a:pt x="35765" y="7843"/>
                    <a:pt x="54700" y="0"/>
                    <a:pt x="74444" y="0"/>
                  </a:cubicBezTo>
                  <a:close/>
                </a:path>
              </a:pathLst>
            </a:custGeom>
            <a:solidFill>
              <a:srgbClr val="A8CBB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572999" cy="264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54314" y="6963082"/>
            <a:ext cx="3119894" cy="85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sz="2823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Technological Advancements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870479" y="6699877"/>
            <a:ext cx="3119894" cy="1390621"/>
            <a:chOff x="0" y="0"/>
            <a:chExt cx="572999" cy="2554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72999" cy="255401"/>
            </a:xfrm>
            <a:custGeom>
              <a:avLst/>
              <a:gdLst/>
              <a:ahLst/>
              <a:cxnLst/>
              <a:rect r="r" b="b" t="t" l="l"/>
              <a:pathLst>
                <a:path h="255401" w="572999">
                  <a:moveTo>
                    <a:pt x="74444" y="0"/>
                  </a:moveTo>
                  <a:lnTo>
                    <a:pt x="498555" y="0"/>
                  </a:lnTo>
                  <a:cubicBezTo>
                    <a:pt x="518299" y="0"/>
                    <a:pt x="537234" y="7843"/>
                    <a:pt x="551195" y="21804"/>
                  </a:cubicBezTo>
                  <a:cubicBezTo>
                    <a:pt x="565156" y="35765"/>
                    <a:pt x="572999" y="54700"/>
                    <a:pt x="572999" y="74444"/>
                  </a:cubicBezTo>
                  <a:lnTo>
                    <a:pt x="572999" y="180957"/>
                  </a:lnTo>
                  <a:cubicBezTo>
                    <a:pt x="572999" y="200701"/>
                    <a:pt x="565156" y="219636"/>
                    <a:pt x="551195" y="233597"/>
                  </a:cubicBezTo>
                  <a:cubicBezTo>
                    <a:pt x="537234" y="247558"/>
                    <a:pt x="518299" y="255401"/>
                    <a:pt x="498555" y="255401"/>
                  </a:cubicBezTo>
                  <a:lnTo>
                    <a:pt x="74444" y="255401"/>
                  </a:lnTo>
                  <a:cubicBezTo>
                    <a:pt x="54700" y="255401"/>
                    <a:pt x="35765" y="247558"/>
                    <a:pt x="21804" y="233597"/>
                  </a:cubicBezTo>
                  <a:cubicBezTo>
                    <a:pt x="7843" y="219636"/>
                    <a:pt x="0" y="200701"/>
                    <a:pt x="0" y="180957"/>
                  </a:cubicBezTo>
                  <a:lnTo>
                    <a:pt x="0" y="74444"/>
                  </a:lnTo>
                  <a:cubicBezTo>
                    <a:pt x="0" y="54700"/>
                    <a:pt x="7843" y="35765"/>
                    <a:pt x="21804" y="21804"/>
                  </a:cubicBezTo>
                  <a:cubicBezTo>
                    <a:pt x="35765" y="7843"/>
                    <a:pt x="54700" y="0"/>
                    <a:pt x="74444" y="0"/>
                  </a:cubicBezTo>
                  <a:close/>
                </a:path>
              </a:pathLst>
            </a:custGeom>
            <a:solidFill>
              <a:srgbClr val="F8DF8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572999" cy="264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907673" y="6963082"/>
            <a:ext cx="3119894" cy="85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sz="2823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823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Development of New Offerings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374537" y="6716049"/>
            <a:ext cx="3540803" cy="1390621"/>
            <a:chOff x="0" y="0"/>
            <a:chExt cx="650303" cy="2554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50303" cy="255401"/>
            </a:xfrm>
            <a:custGeom>
              <a:avLst/>
              <a:gdLst/>
              <a:ahLst/>
              <a:cxnLst/>
              <a:rect r="r" b="b" t="t" l="l"/>
              <a:pathLst>
                <a:path h="255401" w="650303">
                  <a:moveTo>
                    <a:pt x="65595" y="0"/>
                  </a:moveTo>
                  <a:lnTo>
                    <a:pt x="584709" y="0"/>
                  </a:lnTo>
                  <a:cubicBezTo>
                    <a:pt x="620936" y="0"/>
                    <a:pt x="650303" y="29368"/>
                    <a:pt x="650303" y="65595"/>
                  </a:cubicBezTo>
                  <a:lnTo>
                    <a:pt x="650303" y="189807"/>
                  </a:lnTo>
                  <a:cubicBezTo>
                    <a:pt x="650303" y="226033"/>
                    <a:pt x="620936" y="255401"/>
                    <a:pt x="584709" y="255401"/>
                  </a:cubicBezTo>
                  <a:lnTo>
                    <a:pt x="65595" y="255401"/>
                  </a:lnTo>
                  <a:cubicBezTo>
                    <a:pt x="29368" y="255401"/>
                    <a:pt x="0" y="226033"/>
                    <a:pt x="0" y="189807"/>
                  </a:cubicBezTo>
                  <a:lnTo>
                    <a:pt x="0" y="65595"/>
                  </a:lnTo>
                  <a:cubicBezTo>
                    <a:pt x="0" y="29368"/>
                    <a:pt x="29368" y="0"/>
                    <a:pt x="65595" y="0"/>
                  </a:cubicBezTo>
                  <a:close/>
                </a:path>
              </a:pathLst>
            </a:custGeom>
            <a:solidFill>
              <a:srgbClr val="FAB48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650303" cy="264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606320" y="6963082"/>
            <a:ext cx="3119894" cy="85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sz="2823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Sustainable Practices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299505" y="6699877"/>
            <a:ext cx="3119894" cy="1390621"/>
            <a:chOff x="0" y="0"/>
            <a:chExt cx="572999" cy="2554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72999" cy="255401"/>
            </a:xfrm>
            <a:custGeom>
              <a:avLst/>
              <a:gdLst/>
              <a:ahLst/>
              <a:cxnLst/>
              <a:rect r="r" b="b" t="t" l="l"/>
              <a:pathLst>
                <a:path h="255401" w="572999">
                  <a:moveTo>
                    <a:pt x="74444" y="0"/>
                  </a:moveTo>
                  <a:lnTo>
                    <a:pt x="498555" y="0"/>
                  </a:lnTo>
                  <a:cubicBezTo>
                    <a:pt x="518299" y="0"/>
                    <a:pt x="537234" y="7843"/>
                    <a:pt x="551195" y="21804"/>
                  </a:cubicBezTo>
                  <a:cubicBezTo>
                    <a:pt x="565156" y="35765"/>
                    <a:pt x="572999" y="54700"/>
                    <a:pt x="572999" y="74444"/>
                  </a:cubicBezTo>
                  <a:lnTo>
                    <a:pt x="572999" y="180957"/>
                  </a:lnTo>
                  <a:cubicBezTo>
                    <a:pt x="572999" y="200701"/>
                    <a:pt x="565156" y="219636"/>
                    <a:pt x="551195" y="233597"/>
                  </a:cubicBezTo>
                  <a:cubicBezTo>
                    <a:pt x="537234" y="247558"/>
                    <a:pt x="518299" y="255401"/>
                    <a:pt x="498555" y="255401"/>
                  </a:cubicBezTo>
                  <a:lnTo>
                    <a:pt x="74444" y="255401"/>
                  </a:lnTo>
                  <a:cubicBezTo>
                    <a:pt x="54700" y="255401"/>
                    <a:pt x="35765" y="247558"/>
                    <a:pt x="21804" y="233597"/>
                  </a:cubicBezTo>
                  <a:cubicBezTo>
                    <a:pt x="7843" y="219636"/>
                    <a:pt x="0" y="200701"/>
                    <a:pt x="0" y="180957"/>
                  </a:cubicBezTo>
                  <a:lnTo>
                    <a:pt x="0" y="74444"/>
                  </a:lnTo>
                  <a:cubicBezTo>
                    <a:pt x="0" y="54700"/>
                    <a:pt x="7843" y="35765"/>
                    <a:pt x="21804" y="21804"/>
                  </a:cubicBezTo>
                  <a:cubicBezTo>
                    <a:pt x="35765" y="7843"/>
                    <a:pt x="54700" y="0"/>
                    <a:pt x="74444" y="0"/>
                  </a:cubicBezTo>
                  <a:close/>
                </a:path>
              </a:pathLst>
            </a:custGeom>
            <a:solidFill>
              <a:srgbClr val="F8A4A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572999" cy="264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483622" y="6842777"/>
            <a:ext cx="2751660" cy="112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8"/>
              </a:lnSpc>
              <a:spcBef>
                <a:spcPct val="0"/>
              </a:spcBef>
            </a:pPr>
            <a:r>
              <a:rPr lang="en-US" sz="2490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Strategic Alliances and Collaborations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4803563" y="6699877"/>
            <a:ext cx="3119894" cy="1390621"/>
            <a:chOff x="0" y="0"/>
            <a:chExt cx="572999" cy="2554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2999" cy="255401"/>
            </a:xfrm>
            <a:custGeom>
              <a:avLst/>
              <a:gdLst/>
              <a:ahLst/>
              <a:cxnLst/>
              <a:rect r="r" b="b" t="t" l="l"/>
              <a:pathLst>
                <a:path h="255401" w="572999">
                  <a:moveTo>
                    <a:pt x="74444" y="0"/>
                  </a:moveTo>
                  <a:lnTo>
                    <a:pt x="498555" y="0"/>
                  </a:lnTo>
                  <a:cubicBezTo>
                    <a:pt x="518299" y="0"/>
                    <a:pt x="537234" y="7843"/>
                    <a:pt x="551195" y="21804"/>
                  </a:cubicBezTo>
                  <a:cubicBezTo>
                    <a:pt x="565156" y="35765"/>
                    <a:pt x="572999" y="54700"/>
                    <a:pt x="572999" y="74444"/>
                  </a:cubicBezTo>
                  <a:lnTo>
                    <a:pt x="572999" y="180957"/>
                  </a:lnTo>
                  <a:cubicBezTo>
                    <a:pt x="572999" y="200701"/>
                    <a:pt x="565156" y="219636"/>
                    <a:pt x="551195" y="233597"/>
                  </a:cubicBezTo>
                  <a:cubicBezTo>
                    <a:pt x="537234" y="247558"/>
                    <a:pt x="518299" y="255401"/>
                    <a:pt x="498555" y="255401"/>
                  </a:cubicBezTo>
                  <a:lnTo>
                    <a:pt x="74444" y="255401"/>
                  </a:lnTo>
                  <a:cubicBezTo>
                    <a:pt x="54700" y="255401"/>
                    <a:pt x="35765" y="247558"/>
                    <a:pt x="21804" y="233597"/>
                  </a:cubicBezTo>
                  <a:cubicBezTo>
                    <a:pt x="7843" y="219636"/>
                    <a:pt x="0" y="200701"/>
                    <a:pt x="0" y="180957"/>
                  </a:cubicBezTo>
                  <a:lnTo>
                    <a:pt x="0" y="74444"/>
                  </a:lnTo>
                  <a:cubicBezTo>
                    <a:pt x="0" y="54700"/>
                    <a:pt x="7843" y="35765"/>
                    <a:pt x="21804" y="21804"/>
                  </a:cubicBezTo>
                  <a:cubicBezTo>
                    <a:pt x="35765" y="7843"/>
                    <a:pt x="54700" y="0"/>
                    <a:pt x="74444" y="0"/>
                  </a:cubicBezTo>
                  <a:close/>
                </a:path>
              </a:pathLst>
            </a:custGeom>
            <a:solidFill>
              <a:srgbClr val="CFAD8A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572999" cy="264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987681" y="6826606"/>
            <a:ext cx="2751660" cy="112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8"/>
              </a:lnSpc>
              <a:spcBef>
                <a:spcPct val="0"/>
              </a:spcBef>
            </a:pPr>
            <a:r>
              <a:rPr lang="en-US" sz="2490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Consumer Demands Adaptation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1513760" y="3950724"/>
            <a:ext cx="4850054" cy="2756975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9" id="29"/>
          <p:cNvSpPr/>
          <p:nvPr/>
        </p:nvSpPr>
        <p:spPr>
          <a:xfrm flipV="true">
            <a:off x="1926368" y="3950732"/>
            <a:ext cx="4854497" cy="2749145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0" id="30"/>
          <p:cNvSpPr/>
          <p:nvPr/>
        </p:nvSpPr>
        <p:spPr>
          <a:xfrm flipV="true">
            <a:off x="5572380" y="5088508"/>
            <a:ext cx="2048629" cy="1611370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1" id="31"/>
          <p:cNvSpPr/>
          <p:nvPr/>
        </p:nvSpPr>
        <p:spPr>
          <a:xfrm>
            <a:off x="10707742" y="5055167"/>
            <a:ext cx="1999369" cy="1664895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2" id="32"/>
          <p:cNvSpPr/>
          <p:nvPr/>
        </p:nvSpPr>
        <p:spPr>
          <a:xfrm>
            <a:off x="9144939" y="5641763"/>
            <a:ext cx="0" cy="1074286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3" id="33"/>
          <p:cNvSpPr/>
          <p:nvPr/>
        </p:nvSpPr>
        <p:spPr>
          <a:xfrm>
            <a:off x="11712133" y="3071385"/>
            <a:ext cx="3298698" cy="1069861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15010832" y="3657227"/>
            <a:ext cx="3119894" cy="1390621"/>
            <a:chOff x="0" y="0"/>
            <a:chExt cx="572999" cy="25540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72999" cy="255401"/>
            </a:xfrm>
            <a:custGeom>
              <a:avLst/>
              <a:gdLst/>
              <a:ahLst/>
              <a:cxnLst/>
              <a:rect r="r" b="b" t="t" l="l"/>
              <a:pathLst>
                <a:path h="255401" w="572999">
                  <a:moveTo>
                    <a:pt x="74444" y="0"/>
                  </a:moveTo>
                  <a:lnTo>
                    <a:pt x="498555" y="0"/>
                  </a:lnTo>
                  <a:cubicBezTo>
                    <a:pt x="518299" y="0"/>
                    <a:pt x="537234" y="7843"/>
                    <a:pt x="551195" y="21804"/>
                  </a:cubicBezTo>
                  <a:cubicBezTo>
                    <a:pt x="565156" y="35765"/>
                    <a:pt x="572999" y="54700"/>
                    <a:pt x="572999" y="74444"/>
                  </a:cubicBezTo>
                  <a:lnTo>
                    <a:pt x="572999" y="180957"/>
                  </a:lnTo>
                  <a:cubicBezTo>
                    <a:pt x="572999" y="200701"/>
                    <a:pt x="565156" y="219636"/>
                    <a:pt x="551195" y="233597"/>
                  </a:cubicBezTo>
                  <a:cubicBezTo>
                    <a:pt x="537234" y="247558"/>
                    <a:pt x="518299" y="255401"/>
                    <a:pt x="498555" y="255401"/>
                  </a:cubicBezTo>
                  <a:lnTo>
                    <a:pt x="74444" y="255401"/>
                  </a:lnTo>
                  <a:cubicBezTo>
                    <a:pt x="54700" y="255401"/>
                    <a:pt x="35765" y="247558"/>
                    <a:pt x="21804" y="233597"/>
                  </a:cubicBezTo>
                  <a:cubicBezTo>
                    <a:pt x="7843" y="219636"/>
                    <a:pt x="0" y="200701"/>
                    <a:pt x="0" y="180957"/>
                  </a:cubicBezTo>
                  <a:lnTo>
                    <a:pt x="0" y="74444"/>
                  </a:lnTo>
                  <a:cubicBezTo>
                    <a:pt x="0" y="54700"/>
                    <a:pt x="7843" y="35765"/>
                    <a:pt x="21804" y="21804"/>
                  </a:cubicBezTo>
                  <a:cubicBezTo>
                    <a:pt x="35765" y="7843"/>
                    <a:pt x="54700" y="0"/>
                    <a:pt x="74444" y="0"/>
                  </a:cubicBezTo>
                  <a:close/>
                </a:path>
              </a:pathLst>
            </a:custGeom>
            <a:solidFill>
              <a:srgbClr val="A5BBED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572999" cy="264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0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5206524" y="3788659"/>
            <a:ext cx="2728509" cy="111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2"/>
              </a:lnSpc>
              <a:spcBef>
                <a:spcPct val="0"/>
              </a:spcBef>
            </a:pPr>
            <a:r>
              <a:rPr lang="en-US" sz="2469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Continued Collaboration and Communication</a:t>
            </a:r>
          </a:p>
        </p:txBody>
      </p:sp>
      <p:sp>
        <p:nvSpPr>
          <p:cNvPr name="AutoShape 38" id="38"/>
          <p:cNvSpPr/>
          <p:nvPr/>
        </p:nvSpPr>
        <p:spPr>
          <a:xfrm flipV="true">
            <a:off x="3477659" y="3095959"/>
            <a:ext cx="3101724" cy="1205667"/>
          </a:xfrm>
          <a:prstGeom prst="line">
            <a:avLst/>
          </a:prstGeom>
          <a:ln cap="flat" w="19050">
            <a:solidFill>
              <a:srgbClr val="40404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9" id="39"/>
          <p:cNvGrpSpPr/>
          <p:nvPr/>
        </p:nvGrpSpPr>
        <p:grpSpPr>
          <a:xfrm rot="0">
            <a:off x="361727" y="3606316"/>
            <a:ext cx="3119894" cy="1390621"/>
            <a:chOff x="0" y="0"/>
            <a:chExt cx="572999" cy="25540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72999" cy="255401"/>
            </a:xfrm>
            <a:custGeom>
              <a:avLst/>
              <a:gdLst/>
              <a:ahLst/>
              <a:cxnLst/>
              <a:rect r="r" b="b" t="t" l="l"/>
              <a:pathLst>
                <a:path h="255401" w="572999">
                  <a:moveTo>
                    <a:pt x="74444" y="0"/>
                  </a:moveTo>
                  <a:lnTo>
                    <a:pt x="498555" y="0"/>
                  </a:lnTo>
                  <a:cubicBezTo>
                    <a:pt x="518299" y="0"/>
                    <a:pt x="537234" y="7843"/>
                    <a:pt x="551195" y="21804"/>
                  </a:cubicBezTo>
                  <a:cubicBezTo>
                    <a:pt x="565156" y="35765"/>
                    <a:pt x="572999" y="54700"/>
                    <a:pt x="572999" y="74444"/>
                  </a:cubicBezTo>
                  <a:lnTo>
                    <a:pt x="572999" y="180957"/>
                  </a:lnTo>
                  <a:cubicBezTo>
                    <a:pt x="572999" y="200701"/>
                    <a:pt x="565156" y="219636"/>
                    <a:pt x="551195" y="233597"/>
                  </a:cubicBezTo>
                  <a:cubicBezTo>
                    <a:pt x="537234" y="247558"/>
                    <a:pt x="518299" y="255401"/>
                    <a:pt x="498555" y="255401"/>
                  </a:cubicBezTo>
                  <a:lnTo>
                    <a:pt x="74444" y="255401"/>
                  </a:lnTo>
                  <a:cubicBezTo>
                    <a:pt x="54700" y="255401"/>
                    <a:pt x="35765" y="247558"/>
                    <a:pt x="21804" y="233597"/>
                  </a:cubicBezTo>
                  <a:cubicBezTo>
                    <a:pt x="7843" y="219636"/>
                    <a:pt x="0" y="200701"/>
                    <a:pt x="0" y="180957"/>
                  </a:cubicBezTo>
                  <a:lnTo>
                    <a:pt x="0" y="74444"/>
                  </a:lnTo>
                  <a:cubicBezTo>
                    <a:pt x="0" y="54700"/>
                    <a:pt x="7843" y="35765"/>
                    <a:pt x="21804" y="21804"/>
                  </a:cubicBezTo>
                  <a:cubicBezTo>
                    <a:pt x="35765" y="7843"/>
                    <a:pt x="54700" y="0"/>
                    <a:pt x="74444" y="0"/>
                  </a:cubicBezTo>
                  <a:close/>
                </a:path>
              </a:pathLst>
            </a:custGeom>
            <a:solidFill>
              <a:srgbClr val="CFB4DA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572999" cy="264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357765" y="3869521"/>
            <a:ext cx="3119894" cy="85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sz="2823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823">
                <a:solidFill>
                  <a:srgbClr val="40404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Expansion into New Markets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6609534" y="8433507"/>
            <a:ext cx="1697516" cy="1697516"/>
          </a:xfrm>
          <a:custGeom>
            <a:avLst/>
            <a:gdLst/>
            <a:ahLst/>
            <a:cxnLst/>
            <a:rect r="r" b="b" t="t" l="l"/>
            <a:pathLst>
              <a:path h="1697516" w="1697516">
                <a:moveTo>
                  <a:pt x="1697516" y="1697516"/>
                </a:moveTo>
                <a:lnTo>
                  <a:pt x="0" y="1697516"/>
                </a:lnTo>
                <a:lnTo>
                  <a:pt x="0" y="0"/>
                </a:lnTo>
                <a:lnTo>
                  <a:pt x="1697516" y="0"/>
                </a:lnTo>
                <a:lnTo>
                  <a:pt x="1697516" y="1697516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701481" y="8433507"/>
            <a:ext cx="1663739" cy="1663739"/>
          </a:xfrm>
          <a:custGeom>
            <a:avLst/>
            <a:gdLst/>
            <a:ahLst/>
            <a:cxnLst/>
            <a:rect r="r" b="b" t="t" l="l"/>
            <a:pathLst>
              <a:path h="1663739" w="1663739">
                <a:moveTo>
                  <a:pt x="0" y="0"/>
                </a:moveTo>
                <a:lnTo>
                  <a:pt x="1663739" y="0"/>
                </a:lnTo>
                <a:lnTo>
                  <a:pt x="1663739" y="1663739"/>
                </a:lnTo>
                <a:lnTo>
                  <a:pt x="0" y="1663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5400000">
            <a:off x="8738885" y="8857886"/>
            <a:ext cx="1697516" cy="848758"/>
          </a:xfrm>
          <a:custGeom>
            <a:avLst/>
            <a:gdLst/>
            <a:ahLst/>
            <a:cxnLst/>
            <a:rect r="r" b="b" t="t" l="l"/>
            <a:pathLst>
              <a:path h="848758" w="1697516">
                <a:moveTo>
                  <a:pt x="0" y="848758"/>
                </a:moveTo>
                <a:lnTo>
                  <a:pt x="1697516" y="848758"/>
                </a:lnTo>
                <a:lnTo>
                  <a:pt x="1697516" y="0"/>
                </a:lnTo>
                <a:lnTo>
                  <a:pt x="0" y="0"/>
                </a:lnTo>
                <a:lnTo>
                  <a:pt x="0" y="848758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7889699" y="8857886"/>
            <a:ext cx="1697516" cy="848758"/>
          </a:xfrm>
          <a:custGeom>
            <a:avLst/>
            <a:gdLst/>
            <a:ahLst/>
            <a:cxnLst/>
            <a:rect r="r" b="b" t="t" l="l"/>
            <a:pathLst>
              <a:path h="848758" w="1697516">
                <a:moveTo>
                  <a:pt x="0" y="0"/>
                </a:moveTo>
                <a:lnTo>
                  <a:pt x="1697516" y="0"/>
                </a:lnTo>
                <a:lnTo>
                  <a:pt x="1697516" y="848758"/>
                </a:lnTo>
                <a:lnTo>
                  <a:pt x="0" y="8487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51773" y="8433507"/>
            <a:ext cx="1762305" cy="1762305"/>
          </a:xfrm>
          <a:custGeom>
            <a:avLst/>
            <a:gdLst/>
            <a:ahLst/>
            <a:cxnLst/>
            <a:rect r="r" b="b" t="t" l="l"/>
            <a:pathLst>
              <a:path h="1762305" w="1762305">
                <a:moveTo>
                  <a:pt x="0" y="0"/>
                </a:moveTo>
                <a:lnTo>
                  <a:pt x="1762305" y="0"/>
                </a:lnTo>
                <a:lnTo>
                  <a:pt x="1762305" y="1762305"/>
                </a:lnTo>
                <a:lnTo>
                  <a:pt x="0" y="176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847228" y="8433507"/>
            <a:ext cx="1762305" cy="1762305"/>
          </a:xfrm>
          <a:custGeom>
            <a:avLst/>
            <a:gdLst/>
            <a:ahLst/>
            <a:cxnLst/>
            <a:rect r="r" b="b" t="t" l="l"/>
            <a:pathLst>
              <a:path h="1762305" w="1762305">
                <a:moveTo>
                  <a:pt x="1762306" y="0"/>
                </a:moveTo>
                <a:lnTo>
                  <a:pt x="0" y="0"/>
                </a:lnTo>
                <a:lnTo>
                  <a:pt x="0" y="1762305"/>
                </a:lnTo>
                <a:lnTo>
                  <a:pt x="1762306" y="1762305"/>
                </a:lnTo>
                <a:lnTo>
                  <a:pt x="1762306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09538" y="8402770"/>
            <a:ext cx="1762305" cy="1762305"/>
          </a:xfrm>
          <a:custGeom>
            <a:avLst/>
            <a:gdLst/>
            <a:ahLst/>
            <a:cxnLst/>
            <a:rect r="r" b="b" t="t" l="l"/>
            <a:pathLst>
              <a:path h="1762305" w="1762305">
                <a:moveTo>
                  <a:pt x="0" y="0"/>
                </a:moveTo>
                <a:lnTo>
                  <a:pt x="1762305" y="0"/>
                </a:lnTo>
                <a:lnTo>
                  <a:pt x="1762305" y="1762305"/>
                </a:lnTo>
                <a:lnTo>
                  <a:pt x="0" y="17623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12022" y="8402770"/>
            <a:ext cx="1697516" cy="1697516"/>
          </a:xfrm>
          <a:custGeom>
            <a:avLst/>
            <a:gdLst/>
            <a:ahLst/>
            <a:cxnLst/>
            <a:rect r="r" b="b" t="t" l="l"/>
            <a:pathLst>
              <a:path h="1697516" w="1697516">
                <a:moveTo>
                  <a:pt x="0" y="0"/>
                </a:moveTo>
                <a:lnTo>
                  <a:pt x="1697516" y="0"/>
                </a:lnTo>
                <a:lnTo>
                  <a:pt x="1697516" y="1697517"/>
                </a:lnTo>
                <a:lnTo>
                  <a:pt x="0" y="1697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3471843" y="9326431"/>
            <a:ext cx="1366959" cy="307422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name="AutoShape 11" id="11"/>
          <p:cNvSpPr/>
          <p:nvPr/>
        </p:nvSpPr>
        <p:spPr>
          <a:xfrm rot="0">
            <a:off x="13471843" y="8869204"/>
            <a:ext cx="1366959" cy="307422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name="AutoShape 12" id="12"/>
          <p:cNvSpPr/>
          <p:nvPr/>
        </p:nvSpPr>
        <p:spPr>
          <a:xfrm rot="0">
            <a:off x="2365220" y="8450533"/>
            <a:ext cx="1658020" cy="166678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name="Freeform 13" id="13"/>
          <p:cNvSpPr/>
          <p:nvPr/>
        </p:nvSpPr>
        <p:spPr>
          <a:xfrm flipH="false" flipV="false" rot="0">
            <a:off x="4056207" y="8416481"/>
            <a:ext cx="1700832" cy="1700832"/>
          </a:xfrm>
          <a:custGeom>
            <a:avLst/>
            <a:gdLst/>
            <a:ahLst/>
            <a:cxnLst/>
            <a:rect r="r" b="b" t="t" l="l"/>
            <a:pathLst>
              <a:path h="1700832" w="1700832">
                <a:moveTo>
                  <a:pt x="0" y="0"/>
                </a:moveTo>
                <a:lnTo>
                  <a:pt x="1700832" y="0"/>
                </a:lnTo>
                <a:lnTo>
                  <a:pt x="1700832" y="1700832"/>
                </a:lnTo>
                <a:lnTo>
                  <a:pt x="0" y="1700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6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57039" y="8433507"/>
            <a:ext cx="832929" cy="1663739"/>
          </a:xfrm>
          <a:custGeom>
            <a:avLst/>
            <a:gdLst/>
            <a:ahLst/>
            <a:cxnLst/>
            <a:rect r="r" b="b" t="t" l="l"/>
            <a:pathLst>
              <a:path h="1663739" w="832929">
                <a:moveTo>
                  <a:pt x="0" y="0"/>
                </a:moveTo>
                <a:lnTo>
                  <a:pt x="832929" y="0"/>
                </a:lnTo>
                <a:lnTo>
                  <a:pt x="832929" y="1663739"/>
                </a:lnTo>
                <a:lnTo>
                  <a:pt x="0" y="16637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18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0">
            <a:off x="83935" y="8303290"/>
            <a:ext cx="686146" cy="74312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name="Freeform 16" id="16"/>
          <p:cNvSpPr/>
          <p:nvPr/>
        </p:nvSpPr>
        <p:spPr>
          <a:xfrm flipH="false" flipV="false" rot="0">
            <a:off x="8570975" y="2900144"/>
            <a:ext cx="9143786" cy="5403146"/>
          </a:xfrm>
          <a:custGeom>
            <a:avLst/>
            <a:gdLst/>
            <a:ahLst/>
            <a:cxnLst/>
            <a:rect r="r" b="b" t="t" l="l"/>
            <a:pathLst>
              <a:path h="5403146" w="9143786">
                <a:moveTo>
                  <a:pt x="0" y="0"/>
                </a:moveTo>
                <a:lnTo>
                  <a:pt x="9143787" y="0"/>
                </a:lnTo>
                <a:lnTo>
                  <a:pt x="9143787" y="5403146"/>
                </a:lnTo>
                <a:lnTo>
                  <a:pt x="0" y="540314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90628" y="3917962"/>
            <a:ext cx="5312107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AutoShape 18" id="18"/>
          <p:cNvSpPr/>
          <p:nvPr/>
        </p:nvSpPr>
        <p:spPr>
          <a:xfrm rot="0">
            <a:off x="9525" y="8835803"/>
            <a:ext cx="18288000" cy="1700832"/>
          </a:xfrm>
          <a:prstGeom prst="rect">
            <a:avLst/>
          </a:prstGeom>
          <a:solidFill>
            <a:srgbClr val="73C45F"/>
          </a:solidFill>
        </p:spPr>
      </p:sp>
      <p:sp>
        <p:nvSpPr>
          <p:cNvPr name="Freeform 19" id="19"/>
          <p:cNvSpPr/>
          <p:nvPr/>
        </p:nvSpPr>
        <p:spPr>
          <a:xfrm flipH="true" flipV="true" rot="0">
            <a:off x="16600009" y="8835803"/>
            <a:ext cx="1697516" cy="1697516"/>
          </a:xfrm>
          <a:custGeom>
            <a:avLst/>
            <a:gdLst/>
            <a:ahLst/>
            <a:cxnLst/>
            <a:rect r="r" b="b" t="t" l="l"/>
            <a:pathLst>
              <a:path h="1697516" w="1697516">
                <a:moveTo>
                  <a:pt x="1697516" y="1697517"/>
                </a:moveTo>
                <a:lnTo>
                  <a:pt x="0" y="1697517"/>
                </a:lnTo>
                <a:lnTo>
                  <a:pt x="0" y="0"/>
                </a:lnTo>
                <a:lnTo>
                  <a:pt x="1697516" y="0"/>
                </a:lnTo>
                <a:lnTo>
                  <a:pt x="1697516" y="1697517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691956" y="8835803"/>
            <a:ext cx="1663739" cy="1663739"/>
          </a:xfrm>
          <a:custGeom>
            <a:avLst/>
            <a:gdLst/>
            <a:ahLst/>
            <a:cxnLst/>
            <a:rect r="r" b="b" t="t" l="l"/>
            <a:pathLst>
              <a:path h="1663739" w="1663739">
                <a:moveTo>
                  <a:pt x="0" y="0"/>
                </a:moveTo>
                <a:lnTo>
                  <a:pt x="1663739" y="0"/>
                </a:lnTo>
                <a:lnTo>
                  <a:pt x="1663739" y="1663740"/>
                </a:lnTo>
                <a:lnTo>
                  <a:pt x="0" y="1663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true" rot="-5400000">
            <a:off x="8729360" y="9260182"/>
            <a:ext cx="1697516" cy="848758"/>
          </a:xfrm>
          <a:custGeom>
            <a:avLst/>
            <a:gdLst/>
            <a:ahLst/>
            <a:cxnLst/>
            <a:rect r="r" b="b" t="t" l="l"/>
            <a:pathLst>
              <a:path h="848758" w="1697516">
                <a:moveTo>
                  <a:pt x="0" y="848759"/>
                </a:moveTo>
                <a:lnTo>
                  <a:pt x="1697516" y="848759"/>
                </a:lnTo>
                <a:lnTo>
                  <a:pt x="1697516" y="0"/>
                </a:lnTo>
                <a:lnTo>
                  <a:pt x="0" y="0"/>
                </a:lnTo>
                <a:lnTo>
                  <a:pt x="0" y="848759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7880174" y="9260182"/>
            <a:ext cx="1697516" cy="848758"/>
          </a:xfrm>
          <a:custGeom>
            <a:avLst/>
            <a:gdLst/>
            <a:ahLst/>
            <a:cxnLst/>
            <a:rect r="r" b="b" t="t" l="l"/>
            <a:pathLst>
              <a:path h="848758" w="1697516">
                <a:moveTo>
                  <a:pt x="0" y="0"/>
                </a:moveTo>
                <a:lnTo>
                  <a:pt x="1697516" y="0"/>
                </a:lnTo>
                <a:lnTo>
                  <a:pt x="1697516" y="848759"/>
                </a:lnTo>
                <a:lnTo>
                  <a:pt x="0" y="8487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542248" y="8835803"/>
            <a:ext cx="1762305" cy="1762305"/>
          </a:xfrm>
          <a:custGeom>
            <a:avLst/>
            <a:gdLst/>
            <a:ahLst/>
            <a:cxnLst/>
            <a:rect r="r" b="b" t="t" l="l"/>
            <a:pathLst>
              <a:path h="1762305" w="1762305">
                <a:moveTo>
                  <a:pt x="0" y="0"/>
                </a:moveTo>
                <a:lnTo>
                  <a:pt x="1762305" y="0"/>
                </a:lnTo>
                <a:lnTo>
                  <a:pt x="1762305" y="1762305"/>
                </a:lnTo>
                <a:lnTo>
                  <a:pt x="0" y="17623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14837703" y="8835803"/>
            <a:ext cx="1762305" cy="1762305"/>
          </a:xfrm>
          <a:custGeom>
            <a:avLst/>
            <a:gdLst/>
            <a:ahLst/>
            <a:cxnLst/>
            <a:rect r="r" b="b" t="t" l="l"/>
            <a:pathLst>
              <a:path h="1762305" w="1762305">
                <a:moveTo>
                  <a:pt x="1762306" y="0"/>
                </a:moveTo>
                <a:lnTo>
                  <a:pt x="0" y="0"/>
                </a:lnTo>
                <a:lnTo>
                  <a:pt x="0" y="1762305"/>
                </a:lnTo>
                <a:lnTo>
                  <a:pt x="1762306" y="1762305"/>
                </a:lnTo>
                <a:lnTo>
                  <a:pt x="1762306" y="0"/>
                </a:lnTo>
                <a:close/>
              </a:path>
            </a:pathLst>
          </a:custGeom>
          <a:blipFill>
            <a:blip r:embed="rId10">
              <a:alphaModFix amt="19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1700013" y="8805067"/>
            <a:ext cx="1762305" cy="1762305"/>
          </a:xfrm>
          <a:custGeom>
            <a:avLst/>
            <a:gdLst/>
            <a:ahLst/>
            <a:cxnLst/>
            <a:rect r="r" b="b" t="t" l="l"/>
            <a:pathLst>
              <a:path h="1762305" w="1762305">
                <a:moveTo>
                  <a:pt x="0" y="0"/>
                </a:moveTo>
                <a:lnTo>
                  <a:pt x="1762305" y="0"/>
                </a:lnTo>
                <a:lnTo>
                  <a:pt x="1762305" y="1762305"/>
                </a:lnTo>
                <a:lnTo>
                  <a:pt x="0" y="17623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002497" y="8805067"/>
            <a:ext cx="1697516" cy="1697516"/>
          </a:xfrm>
          <a:custGeom>
            <a:avLst/>
            <a:gdLst/>
            <a:ahLst/>
            <a:cxnLst/>
            <a:rect r="r" b="b" t="t" l="l"/>
            <a:pathLst>
              <a:path h="1697516" w="1697516">
                <a:moveTo>
                  <a:pt x="0" y="0"/>
                </a:moveTo>
                <a:lnTo>
                  <a:pt x="1697516" y="0"/>
                </a:lnTo>
                <a:lnTo>
                  <a:pt x="1697516" y="1697516"/>
                </a:lnTo>
                <a:lnTo>
                  <a:pt x="0" y="1697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 rot="0">
            <a:off x="13462318" y="9271500"/>
            <a:ext cx="1366959" cy="307422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name="AutoShape 28" id="28"/>
          <p:cNvSpPr/>
          <p:nvPr/>
        </p:nvSpPr>
        <p:spPr>
          <a:xfrm rot="0">
            <a:off x="2355695" y="8852829"/>
            <a:ext cx="1658020" cy="166678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name="AutoShape 29" id="29"/>
          <p:cNvSpPr/>
          <p:nvPr/>
        </p:nvSpPr>
        <p:spPr>
          <a:xfrm rot="0">
            <a:off x="2831473" y="9370792"/>
            <a:ext cx="686146" cy="630854"/>
          </a:xfrm>
          <a:prstGeom prst="rect">
            <a:avLst/>
          </a:prstGeom>
          <a:solidFill>
            <a:srgbClr val="73C45F"/>
          </a:solidFill>
        </p:spPr>
      </p:sp>
      <p:sp>
        <p:nvSpPr>
          <p:cNvPr name="Freeform 30" id="30"/>
          <p:cNvSpPr/>
          <p:nvPr/>
        </p:nvSpPr>
        <p:spPr>
          <a:xfrm flipH="false" flipV="false" rot="0">
            <a:off x="4046682" y="8818777"/>
            <a:ext cx="1700832" cy="1700832"/>
          </a:xfrm>
          <a:custGeom>
            <a:avLst/>
            <a:gdLst/>
            <a:ahLst/>
            <a:cxnLst/>
            <a:rect r="r" b="b" t="t" l="l"/>
            <a:pathLst>
              <a:path h="1700832" w="1700832">
                <a:moveTo>
                  <a:pt x="0" y="0"/>
                </a:moveTo>
                <a:lnTo>
                  <a:pt x="1700832" y="0"/>
                </a:lnTo>
                <a:lnTo>
                  <a:pt x="1700832" y="1700832"/>
                </a:lnTo>
                <a:lnTo>
                  <a:pt x="0" y="17008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6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747514" y="8835803"/>
            <a:ext cx="832929" cy="1663739"/>
          </a:xfrm>
          <a:custGeom>
            <a:avLst/>
            <a:gdLst/>
            <a:ahLst/>
            <a:cxnLst/>
            <a:rect r="r" b="b" t="t" l="l"/>
            <a:pathLst>
              <a:path h="1663739" w="832929">
                <a:moveTo>
                  <a:pt x="0" y="0"/>
                </a:moveTo>
                <a:lnTo>
                  <a:pt x="832929" y="0"/>
                </a:lnTo>
                <a:lnTo>
                  <a:pt x="832929" y="1663740"/>
                </a:lnTo>
                <a:lnTo>
                  <a:pt x="0" y="16637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18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 rot="0">
            <a:off x="0" y="8835803"/>
            <a:ext cx="686146" cy="743120"/>
          </a:xfrm>
          <a:prstGeom prst="rect">
            <a:avLst/>
          </a:prstGeom>
          <a:solidFill>
            <a:srgbClr val="FFFFFF">
              <a:alpha val="15686"/>
            </a:srgbClr>
          </a:solidFill>
        </p:spPr>
      </p:sp>
      <p:sp>
        <p:nvSpPr>
          <p:cNvPr name="TextBox 33" id="33"/>
          <p:cNvSpPr txBox="true"/>
          <p:nvPr/>
        </p:nvSpPr>
        <p:spPr>
          <a:xfrm rot="0">
            <a:off x="770848" y="1000125"/>
            <a:ext cx="14137884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35"/>
              </a:lnSpc>
            </a:pPr>
            <a:r>
              <a:rPr lang="en-US" b="true" sz="8362">
                <a:solidFill>
                  <a:srgbClr val="4D991D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sp>
        <p:nvSpPr>
          <p:cNvPr name="AutoShape 34" id="34"/>
          <p:cNvSpPr/>
          <p:nvPr/>
        </p:nvSpPr>
        <p:spPr>
          <a:xfrm flipV="true">
            <a:off x="760599" y="2211889"/>
            <a:ext cx="12382269" cy="74111"/>
          </a:xfrm>
          <a:prstGeom prst="line">
            <a:avLst/>
          </a:prstGeom>
          <a:ln cap="flat" w="3810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632113" y="2211889"/>
            <a:ext cx="138734" cy="13873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991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343073" y="4256099"/>
            <a:ext cx="8624639" cy="248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15"/>
              </a:lnSpc>
            </a:pPr>
            <a:r>
              <a:rPr lang="en-US" sz="5088">
                <a:solidFill>
                  <a:srgbClr val="2E2E2E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LUXURY HOTELS PARTNERING WITH BED   AND BREAKFASTS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5728381" y="698610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218304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8739" y="0"/>
            <a:ext cx="10526286" cy="10287000"/>
          </a:xfrm>
          <a:prstGeom prst="rect">
            <a:avLst/>
          </a:prstGeom>
          <a:solidFill>
            <a:srgbClr val="B9EBA5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9974417" y="2628024"/>
            <a:ext cx="7284883" cy="676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4"/>
              </a:lnSpc>
            </a:pPr>
            <a:r>
              <a:rPr lang="en-US" sz="3397">
                <a:solidFill>
                  <a:srgbClr val="373535"/>
                </a:solidFill>
                <a:latin typeface="TT Norms"/>
                <a:ea typeface="TT Norms"/>
                <a:cs typeface="TT Norms"/>
                <a:sym typeface="TT Norms"/>
              </a:rPr>
              <a:t>A strategic partnership with B&amp;B is strongly recommended by us.</a:t>
            </a:r>
          </a:p>
          <a:p>
            <a:pPr algn="ctr">
              <a:lnSpc>
                <a:spcPts val="6794"/>
              </a:lnSpc>
            </a:pPr>
            <a:r>
              <a:rPr lang="en-US" sz="3397">
                <a:solidFill>
                  <a:srgbClr val="373535"/>
                </a:solidFill>
                <a:latin typeface="TT Norms"/>
                <a:ea typeface="TT Norms"/>
                <a:cs typeface="TT Norms"/>
                <a:sym typeface="TT Norms"/>
              </a:rPr>
              <a:t> It offers operational integration, effective marketing, and growth prospects to redefine the hospitality industry and create unique guest experiences.</a:t>
            </a:r>
          </a:p>
          <a:p>
            <a:pPr algn="ctr">
              <a:lnSpc>
                <a:spcPts val="679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532714" y="885825"/>
            <a:ext cx="8587191" cy="1263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1"/>
              </a:lnSpc>
            </a:pPr>
            <a:r>
              <a:rPr lang="en-US" b="true" sz="7500" spc="1125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0850" y="1259908"/>
            <a:ext cx="8069979" cy="7101581"/>
          </a:xfrm>
          <a:custGeom>
            <a:avLst/>
            <a:gdLst/>
            <a:ahLst/>
            <a:cxnLst/>
            <a:rect r="r" b="b" t="t" l="l"/>
            <a:pathLst>
              <a:path h="7101581" w="8069979">
                <a:moveTo>
                  <a:pt x="0" y="0"/>
                </a:moveTo>
                <a:lnTo>
                  <a:pt x="8069978" y="0"/>
                </a:lnTo>
                <a:lnTo>
                  <a:pt x="8069978" y="7101581"/>
                </a:lnTo>
                <a:lnTo>
                  <a:pt x="0" y="7101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6767" y="-1118818"/>
            <a:ext cx="2237637" cy="2237637"/>
          </a:xfrm>
          <a:custGeom>
            <a:avLst/>
            <a:gdLst/>
            <a:ahLst/>
            <a:cxnLst/>
            <a:rect r="r" b="b" t="t" l="l"/>
            <a:pathLst>
              <a:path h="2237637" w="2237637">
                <a:moveTo>
                  <a:pt x="0" y="0"/>
                </a:moveTo>
                <a:lnTo>
                  <a:pt x="2237637" y="0"/>
                </a:lnTo>
                <a:lnTo>
                  <a:pt x="2237637" y="2237636"/>
                </a:lnTo>
                <a:lnTo>
                  <a:pt x="0" y="2237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64242" y="8787935"/>
            <a:ext cx="2237637" cy="2237637"/>
          </a:xfrm>
          <a:custGeom>
            <a:avLst/>
            <a:gdLst/>
            <a:ahLst/>
            <a:cxnLst/>
            <a:rect r="r" b="b" t="t" l="l"/>
            <a:pathLst>
              <a:path h="2237637" w="2237637">
                <a:moveTo>
                  <a:pt x="0" y="0"/>
                </a:moveTo>
                <a:lnTo>
                  <a:pt x="2237637" y="0"/>
                </a:lnTo>
                <a:lnTo>
                  <a:pt x="2237637" y="2237637"/>
                </a:lnTo>
                <a:lnTo>
                  <a:pt x="0" y="223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36141" y="9388517"/>
            <a:ext cx="2183764" cy="707307"/>
          </a:xfrm>
          <a:custGeom>
            <a:avLst/>
            <a:gdLst/>
            <a:ahLst/>
            <a:cxnLst/>
            <a:rect r="r" b="b" t="t" l="l"/>
            <a:pathLst>
              <a:path h="707307" w="2183764">
                <a:moveTo>
                  <a:pt x="0" y="0"/>
                </a:moveTo>
                <a:lnTo>
                  <a:pt x="2183764" y="0"/>
                </a:lnTo>
                <a:lnTo>
                  <a:pt x="2183764" y="707307"/>
                </a:lnTo>
                <a:lnTo>
                  <a:pt x="0" y="707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8304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10674017" y="-911375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50526" y="2990248"/>
            <a:ext cx="1968575" cy="2029538"/>
          </a:xfrm>
          <a:custGeom>
            <a:avLst/>
            <a:gdLst/>
            <a:ahLst/>
            <a:cxnLst/>
            <a:rect r="r" b="b" t="t" l="l"/>
            <a:pathLst>
              <a:path h="2029538" w="1968575">
                <a:moveTo>
                  <a:pt x="0" y="0"/>
                </a:moveTo>
                <a:lnTo>
                  <a:pt x="1968575" y="0"/>
                </a:lnTo>
                <a:lnTo>
                  <a:pt x="1968575" y="2029538"/>
                </a:lnTo>
                <a:lnTo>
                  <a:pt x="0" y="2029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8549" y="3814517"/>
            <a:ext cx="8097687" cy="191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637"/>
              </a:lnSpc>
              <a:spcBef>
                <a:spcPct val="0"/>
              </a:spcBef>
            </a:pPr>
            <a:r>
              <a:rPr lang="en-US" b="true" sz="11331" spc="1110">
                <a:solidFill>
                  <a:srgbClr val="2E2E2E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580377">
            <a:off x="10826417" y="-8961350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983065"/>
            <a:chOff x="0" y="0"/>
            <a:chExt cx="4816593" cy="5222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22289"/>
            </a:xfrm>
            <a:custGeom>
              <a:avLst/>
              <a:gdLst/>
              <a:ahLst/>
              <a:cxnLst/>
              <a:rect r="r" b="b" t="t" l="l"/>
              <a:pathLst>
                <a:path h="5222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2289"/>
                  </a:lnTo>
                  <a:lnTo>
                    <a:pt x="0" y="522289"/>
                  </a:lnTo>
                  <a:close/>
                </a:path>
              </a:pathLst>
            </a:custGeom>
            <a:solidFill>
              <a:srgbClr val="4D991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6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624624" y="1982890"/>
            <a:ext cx="0" cy="12763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99330" y="2846776"/>
            <a:ext cx="2212144" cy="2212136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2261" t="-43046" r="-35203" b="-168177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>
            <a:off x="4450327" y="1982972"/>
            <a:ext cx="19050" cy="44252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262667" y="5999383"/>
            <a:ext cx="2451520" cy="2451510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8519" r="-19895" b="-53882"/>
              </a:stretch>
            </a:blipFill>
          </p:spPr>
        </p:sp>
      </p:grpSp>
      <p:sp>
        <p:nvSpPr>
          <p:cNvPr name="AutoShape 11" id="11"/>
          <p:cNvSpPr/>
          <p:nvPr/>
        </p:nvSpPr>
        <p:spPr>
          <a:xfrm>
            <a:off x="7952359" y="1957748"/>
            <a:ext cx="0" cy="12649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790765" y="2839305"/>
            <a:ext cx="2192335" cy="219232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>
            <a:off x="11125122" y="1941812"/>
            <a:ext cx="19050" cy="44252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37462" y="5958222"/>
            <a:ext cx="2451520" cy="2451510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65974" t="-39431" r="0" b="-155635"/>
              </a:stretch>
            </a:blipFill>
          </p:spPr>
        </p:sp>
      </p:grpSp>
      <p:sp>
        <p:nvSpPr>
          <p:cNvPr name="AutoShape 17" id="17"/>
          <p:cNvSpPr/>
          <p:nvPr/>
        </p:nvSpPr>
        <p:spPr>
          <a:xfrm>
            <a:off x="16759237" y="1934338"/>
            <a:ext cx="19050" cy="44252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5533454" y="5912626"/>
            <a:ext cx="2489643" cy="2489633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9437" r="0" b="-26012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>
            <a:off x="14215124" y="1972501"/>
            <a:ext cx="0" cy="126494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053531" y="2873108"/>
            <a:ext cx="2192335" cy="2192327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7273" r="0" b="-51763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499330" y="9258300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8304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99403" y="5124256"/>
            <a:ext cx="2305587" cy="663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0"/>
              </a:lnSpc>
            </a:pPr>
            <a:r>
              <a:rPr lang="en-US" sz="2379" b="true">
                <a:solidFill>
                  <a:srgbClr val="4D991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MUKUL JINDAL</a:t>
            </a:r>
          </a:p>
          <a:p>
            <a:pPr algn="ctr">
              <a:lnSpc>
                <a:spcPts val="1921"/>
              </a:lnSpc>
            </a:pPr>
            <a:r>
              <a:rPr lang="en-US" sz="1372" b="true">
                <a:solidFill>
                  <a:srgbClr val="545454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TEAM LEAD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15133" y="8528462"/>
            <a:ext cx="2450306" cy="728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1"/>
              </a:lnSpc>
            </a:pPr>
            <a:r>
              <a:rPr lang="en-US" sz="2636" b="true">
                <a:solidFill>
                  <a:srgbClr val="4D991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ARYAN TAWDE</a:t>
            </a:r>
          </a:p>
          <a:p>
            <a:pPr algn="ctr">
              <a:lnSpc>
                <a:spcPts val="2129"/>
              </a:lnSpc>
            </a:pPr>
            <a:r>
              <a:rPr lang="en-US" sz="1521" b="true">
                <a:solidFill>
                  <a:srgbClr val="545454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Bussiness </a:t>
            </a:r>
            <a:r>
              <a:rPr lang="en-US" b="true" sz="1521">
                <a:solidFill>
                  <a:srgbClr val="545454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ANALYST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72080" y="5095965"/>
            <a:ext cx="2522458" cy="65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sz="2357" b="true">
                <a:solidFill>
                  <a:srgbClr val="4D991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DEVANSH SINGH</a:t>
            </a:r>
          </a:p>
          <a:p>
            <a:pPr algn="ctr">
              <a:lnSpc>
                <a:spcPts val="1904"/>
              </a:lnSpc>
            </a:pPr>
            <a:r>
              <a:rPr lang="en-US" sz="1360" b="true">
                <a:solidFill>
                  <a:srgbClr val="545454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DESIGN CO-HEAD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12189" y="8487301"/>
            <a:ext cx="3405783" cy="728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1"/>
              </a:lnSpc>
            </a:pPr>
            <a:r>
              <a:rPr lang="en-US" sz="2636" b="true">
                <a:solidFill>
                  <a:srgbClr val="4D991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ANUBHAV</a:t>
            </a:r>
            <a:r>
              <a:rPr lang="en-US" sz="2636" b="true">
                <a:solidFill>
                  <a:srgbClr val="4D991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  JAGNANI</a:t>
            </a:r>
          </a:p>
          <a:p>
            <a:pPr algn="ctr">
              <a:lnSpc>
                <a:spcPts val="2129"/>
              </a:lnSpc>
            </a:pPr>
            <a:r>
              <a:rPr lang="en-US" sz="1521" b="true">
                <a:solidFill>
                  <a:srgbClr val="545454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DESIGN CO-HEAD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16986" y="5129768"/>
            <a:ext cx="2558177" cy="65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b="true" sz="2357">
                <a:solidFill>
                  <a:srgbClr val="4D991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PRIYAL GOENKA  </a:t>
            </a:r>
          </a:p>
          <a:p>
            <a:pPr algn="ctr">
              <a:lnSpc>
                <a:spcPts val="1904"/>
              </a:lnSpc>
            </a:pPr>
            <a:r>
              <a:rPr lang="en-US" sz="1360" b="true">
                <a:solidFill>
                  <a:srgbClr val="545454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CONTENT HEAD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57557" y="652676"/>
            <a:ext cx="11273962" cy="1289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0"/>
              </a:lnSpc>
            </a:pPr>
            <a:r>
              <a:rPr lang="en-US" sz="10000" spc="-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Meet  Our  Team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533233" y="8487301"/>
            <a:ext cx="2394585" cy="68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497" b="true">
                <a:solidFill>
                  <a:srgbClr val="4D991D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SUYASH SINHA</a:t>
            </a:r>
          </a:p>
          <a:p>
            <a:pPr algn="ctr">
              <a:lnSpc>
                <a:spcPts val="2017"/>
              </a:lnSpc>
            </a:pPr>
            <a:r>
              <a:rPr lang="en-US" b="true" sz="1440">
                <a:solidFill>
                  <a:srgbClr val="545454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MARKET ANALYST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034" y="2581104"/>
            <a:ext cx="5124792" cy="5124792"/>
          </a:xfrm>
          <a:custGeom>
            <a:avLst/>
            <a:gdLst/>
            <a:ahLst/>
            <a:cxnLst/>
            <a:rect r="r" b="b" t="t" l="l"/>
            <a:pathLst>
              <a:path h="5124792" w="5124792">
                <a:moveTo>
                  <a:pt x="0" y="0"/>
                </a:moveTo>
                <a:lnTo>
                  <a:pt x="5124792" y="0"/>
                </a:lnTo>
                <a:lnTo>
                  <a:pt x="5124792" y="5124792"/>
                </a:lnTo>
                <a:lnTo>
                  <a:pt x="0" y="5124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842064" y="3178674"/>
            <a:ext cx="7315200" cy="3929653"/>
          </a:xfrm>
          <a:custGeom>
            <a:avLst/>
            <a:gdLst/>
            <a:ahLst/>
            <a:cxnLst/>
            <a:rect r="r" b="b" t="t" l="l"/>
            <a:pathLst>
              <a:path h="3929653" w="7315200">
                <a:moveTo>
                  <a:pt x="0" y="0"/>
                </a:moveTo>
                <a:lnTo>
                  <a:pt x="7315200" y="0"/>
                </a:lnTo>
                <a:lnTo>
                  <a:pt x="7315200" y="3929652"/>
                </a:lnTo>
                <a:lnTo>
                  <a:pt x="0" y="3929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50333" y="2417234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02043" y="4585038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90053" y="5793666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10951" y="7146770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8218" y="8137585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23427" y="3337263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17612" y="1666045"/>
            <a:ext cx="457200" cy="457200"/>
          </a:xfrm>
          <a:custGeom>
            <a:avLst/>
            <a:gdLst/>
            <a:ahLst/>
            <a:cxnLst/>
            <a:rect r="r" b="b" t="t" l="l"/>
            <a:pathLst>
              <a:path h="457200" w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20537" y="1412593"/>
            <a:ext cx="228600" cy="228600"/>
          </a:xfrm>
          <a:custGeom>
            <a:avLst/>
            <a:gdLst/>
            <a:ahLst/>
            <a:cxnLst/>
            <a:rect r="r" b="b" t="t" l="l"/>
            <a:pathLst>
              <a:path h="228600" w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30062" y="8655332"/>
            <a:ext cx="228600" cy="228600"/>
          </a:xfrm>
          <a:custGeom>
            <a:avLst/>
            <a:gdLst/>
            <a:ahLst/>
            <a:cxnLst/>
            <a:rect r="r" b="b" t="t" l="l"/>
            <a:pathLst>
              <a:path h="228600" w="228600">
                <a:moveTo>
                  <a:pt x="0" y="0"/>
                </a:moveTo>
                <a:lnTo>
                  <a:pt x="228600" y="0"/>
                </a:lnTo>
                <a:lnTo>
                  <a:pt x="22860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57267" y="1691093"/>
            <a:ext cx="377890" cy="377890"/>
          </a:xfrm>
          <a:custGeom>
            <a:avLst/>
            <a:gdLst/>
            <a:ahLst/>
            <a:cxnLst/>
            <a:rect r="r" b="b" t="t" l="l"/>
            <a:pathLst>
              <a:path h="377890" w="377890">
                <a:moveTo>
                  <a:pt x="0" y="0"/>
                </a:moveTo>
                <a:lnTo>
                  <a:pt x="377890" y="0"/>
                </a:lnTo>
                <a:lnTo>
                  <a:pt x="377890" y="377890"/>
                </a:lnTo>
                <a:lnTo>
                  <a:pt x="0" y="377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04942" y="3353582"/>
            <a:ext cx="374206" cy="374206"/>
          </a:xfrm>
          <a:custGeom>
            <a:avLst/>
            <a:gdLst/>
            <a:ahLst/>
            <a:cxnLst/>
            <a:rect r="r" b="b" t="t" l="l"/>
            <a:pathLst>
              <a:path h="374206" w="374206">
                <a:moveTo>
                  <a:pt x="0" y="0"/>
                </a:moveTo>
                <a:lnTo>
                  <a:pt x="374206" y="0"/>
                </a:lnTo>
                <a:lnTo>
                  <a:pt x="374206" y="374206"/>
                </a:lnTo>
                <a:lnTo>
                  <a:pt x="0" y="374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43540" y="4619177"/>
            <a:ext cx="374206" cy="374206"/>
          </a:xfrm>
          <a:custGeom>
            <a:avLst/>
            <a:gdLst/>
            <a:ahLst/>
            <a:cxnLst/>
            <a:rect r="r" b="b" t="t" l="l"/>
            <a:pathLst>
              <a:path h="374206" w="374206">
                <a:moveTo>
                  <a:pt x="0" y="0"/>
                </a:moveTo>
                <a:lnTo>
                  <a:pt x="374206" y="0"/>
                </a:lnTo>
                <a:lnTo>
                  <a:pt x="374206" y="374206"/>
                </a:lnTo>
                <a:lnTo>
                  <a:pt x="0" y="374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79326" y="5823080"/>
            <a:ext cx="374206" cy="374206"/>
          </a:xfrm>
          <a:custGeom>
            <a:avLst/>
            <a:gdLst/>
            <a:ahLst/>
            <a:cxnLst/>
            <a:rect r="r" b="b" t="t" l="l"/>
            <a:pathLst>
              <a:path h="374206" w="374206">
                <a:moveTo>
                  <a:pt x="0" y="0"/>
                </a:moveTo>
                <a:lnTo>
                  <a:pt x="374206" y="0"/>
                </a:lnTo>
                <a:lnTo>
                  <a:pt x="374206" y="374206"/>
                </a:lnTo>
                <a:lnTo>
                  <a:pt x="0" y="374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20476" y="7165820"/>
            <a:ext cx="374206" cy="374206"/>
          </a:xfrm>
          <a:custGeom>
            <a:avLst/>
            <a:gdLst/>
            <a:ahLst/>
            <a:cxnLst/>
            <a:rect r="r" b="b" t="t" l="l"/>
            <a:pathLst>
              <a:path h="374206" w="374206">
                <a:moveTo>
                  <a:pt x="0" y="0"/>
                </a:moveTo>
                <a:lnTo>
                  <a:pt x="374206" y="0"/>
                </a:lnTo>
                <a:lnTo>
                  <a:pt x="374206" y="374206"/>
                </a:lnTo>
                <a:lnTo>
                  <a:pt x="0" y="374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989715" y="8179082"/>
            <a:ext cx="374206" cy="374206"/>
          </a:xfrm>
          <a:custGeom>
            <a:avLst/>
            <a:gdLst/>
            <a:ahLst/>
            <a:cxnLst/>
            <a:rect r="r" b="b" t="t" l="l"/>
            <a:pathLst>
              <a:path h="374206" w="374206">
                <a:moveTo>
                  <a:pt x="0" y="0"/>
                </a:moveTo>
                <a:lnTo>
                  <a:pt x="374206" y="0"/>
                </a:lnTo>
                <a:lnTo>
                  <a:pt x="374206" y="374206"/>
                </a:lnTo>
                <a:lnTo>
                  <a:pt x="0" y="374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 flipV="true">
            <a:off x="5274812" y="1167118"/>
            <a:ext cx="1469635" cy="523976"/>
          </a:xfrm>
          <a:prstGeom prst="line">
            <a:avLst/>
          </a:prstGeom>
          <a:ln cap="flat" w="38100">
            <a:solidFill>
              <a:srgbClr val="4D991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7532197" y="467960"/>
            <a:ext cx="8185638" cy="826628"/>
            <a:chOff x="0" y="0"/>
            <a:chExt cx="2155888" cy="2177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55888" cy="217713"/>
            </a:xfrm>
            <a:custGeom>
              <a:avLst/>
              <a:gdLst/>
              <a:ahLst/>
              <a:cxnLst/>
              <a:rect r="r" b="b" t="t" l="l"/>
              <a:pathLst>
                <a:path h="217713" w="2155888">
                  <a:moveTo>
                    <a:pt x="94579" y="0"/>
                  </a:moveTo>
                  <a:lnTo>
                    <a:pt x="2061309" y="0"/>
                  </a:lnTo>
                  <a:cubicBezTo>
                    <a:pt x="2113544" y="0"/>
                    <a:pt x="2155888" y="42345"/>
                    <a:pt x="2155888" y="94579"/>
                  </a:cubicBezTo>
                  <a:lnTo>
                    <a:pt x="2155888" y="123133"/>
                  </a:lnTo>
                  <a:cubicBezTo>
                    <a:pt x="2155888" y="148217"/>
                    <a:pt x="2145924" y="172274"/>
                    <a:pt x="2128187" y="190011"/>
                  </a:cubicBezTo>
                  <a:cubicBezTo>
                    <a:pt x="2110450" y="207748"/>
                    <a:pt x="2086393" y="217713"/>
                    <a:pt x="2061309" y="217713"/>
                  </a:cubicBezTo>
                  <a:lnTo>
                    <a:pt x="94579" y="217713"/>
                  </a:lnTo>
                  <a:cubicBezTo>
                    <a:pt x="69495" y="217713"/>
                    <a:pt x="45439" y="207748"/>
                    <a:pt x="27702" y="190011"/>
                  </a:cubicBezTo>
                  <a:cubicBezTo>
                    <a:pt x="9965" y="172274"/>
                    <a:pt x="0" y="148217"/>
                    <a:pt x="0" y="123133"/>
                  </a:cubicBezTo>
                  <a:lnTo>
                    <a:pt x="0" y="94579"/>
                  </a:lnTo>
                  <a:cubicBezTo>
                    <a:pt x="0" y="69495"/>
                    <a:pt x="9965" y="45439"/>
                    <a:pt x="27702" y="27702"/>
                  </a:cubicBezTo>
                  <a:cubicBezTo>
                    <a:pt x="45439" y="9965"/>
                    <a:pt x="69495" y="0"/>
                    <a:pt x="94579" y="0"/>
                  </a:cubicBezTo>
                  <a:close/>
                </a:path>
              </a:pathLst>
            </a:custGeom>
            <a:solidFill>
              <a:srgbClr val="DAF1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155888" cy="255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800274" y="437180"/>
            <a:ext cx="857408" cy="857408"/>
          </a:xfrm>
          <a:custGeom>
            <a:avLst/>
            <a:gdLst/>
            <a:ahLst/>
            <a:cxnLst/>
            <a:rect r="r" b="b" t="t" l="l"/>
            <a:pathLst>
              <a:path h="857408" w="857408">
                <a:moveTo>
                  <a:pt x="0" y="0"/>
                </a:moveTo>
                <a:lnTo>
                  <a:pt x="857409" y="0"/>
                </a:lnTo>
                <a:lnTo>
                  <a:pt x="857409" y="857408"/>
                </a:lnTo>
                <a:lnTo>
                  <a:pt x="0" y="8574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8935" y="4276287"/>
            <a:ext cx="4724519" cy="199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3"/>
              </a:lnSpc>
            </a:pPr>
            <a:r>
              <a:rPr lang="en-US" sz="4634">
                <a:solidFill>
                  <a:srgbClr val="FEFF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PRESENTATION</a:t>
            </a:r>
          </a:p>
          <a:p>
            <a:pPr algn="ctr">
              <a:lnSpc>
                <a:spcPts val="8203"/>
              </a:lnSpc>
            </a:pPr>
            <a:r>
              <a:rPr lang="en-US" sz="4634">
                <a:solidFill>
                  <a:srgbClr val="FEFF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AGENDA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95682" y="580134"/>
            <a:ext cx="4665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EFFFE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01</a:t>
            </a:r>
          </a:p>
        </p:txBody>
      </p:sp>
      <p:sp>
        <p:nvSpPr>
          <p:cNvPr name="AutoShape 26" id="26"/>
          <p:cNvSpPr/>
          <p:nvPr/>
        </p:nvSpPr>
        <p:spPr>
          <a:xfrm flipV="true">
            <a:off x="6403780" y="2197946"/>
            <a:ext cx="1391646" cy="438576"/>
          </a:xfrm>
          <a:prstGeom prst="line">
            <a:avLst/>
          </a:prstGeom>
          <a:ln cap="flat" w="38100">
            <a:solidFill>
              <a:srgbClr val="4D991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8501676" y="1717393"/>
            <a:ext cx="8185638" cy="811705"/>
            <a:chOff x="0" y="0"/>
            <a:chExt cx="2155888" cy="2137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55888" cy="213782"/>
            </a:xfrm>
            <a:custGeom>
              <a:avLst/>
              <a:gdLst/>
              <a:ahLst/>
              <a:cxnLst/>
              <a:rect r="r" b="b" t="t" l="l"/>
              <a:pathLst>
                <a:path h="213782" w="2155888">
                  <a:moveTo>
                    <a:pt x="94579" y="0"/>
                  </a:moveTo>
                  <a:lnTo>
                    <a:pt x="2061309" y="0"/>
                  </a:lnTo>
                  <a:cubicBezTo>
                    <a:pt x="2113544" y="0"/>
                    <a:pt x="2155888" y="42345"/>
                    <a:pt x="2155888" y="94579"/>
                  </a:cubicBezTo>
                  <a:lnTo>
                    <a:pt x="2155888" y="119203"/>
                  </a:lnTo>
                  <a:cubicBezTo>
                    <a:pt x="2155888" y="144287"/>
                    <a:pt x="2145924" y="168344"/>
                    <a:pt x="2128187" y="186081"/>
                  </a:cubicBezTo>
                  <a:cubicBezTo>
                    <a:pt x="2110450" y="203818"/>
                    <a:pt x="2086393" y="213782"/>
                    <a:pt x="2061309" y="213782"/>
                  </a:cubicBezTo>
                  <a:lnTo>
                    <a:pt x="94579" y="213782"/>
                  </a:lnTo>
                  <a:cubicBezTo>
                    <a:pt x="69495" y="213782"/>
                    <a:pt x="45439" y="203818"/>
                    <a:pt x="27702" y="186081"/>
                  </a:cubicBezTo>
                  <a:cubicBezTo>
                    <a:pt x="9965" y="168344"/>
                    <a:pt x="0" y="144287"/>
                    <a:pt x="0" y="119203"/>
                  </a:cubicBezTo>
                  <a:lnTo>
                    <a:pt x="0" y="94579"/>
                  </a:lnTo>
                  <a:cubicBezTo>
                    <a:pt x="0" y="69495"/>
                    <a:pt x="9965" y="45439"/>
                    <a:pt x="27702" y="27702"/>
                  </a:cubicBezTo>
                  <a:cubicBezTo>
                    <a:pt x="45439" y="9965"/>
                    <a:pt x="69495" y="0"/>
                    <a:pt x="94579" y="0"/>
                  </a:cubicBezTo>
                  <a:close/>
                </a:path>
              </a:pathLst>
            </a:custGeom>
            <a:solidFill>
              <a:srgbClr val="DAF1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155888" cy="2518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7891523" y="1688179"/>
            <a:ext cx="840919" cy="840919"/>
          </a:xfrm>
          <a:custGeom>
            <a:avLst/>
            <a:gdLst/>
            <a:ahLst/>
            <a:cxnLst/>
            <a:rect r="r" b="b" t="t" l="l"/>
            <a:pathLst>
              <a:path h="840919" w="840919">
                <a:moveTo>
                  <a:pt x="0" y="0"/>
                </a:moveTo>
                <a:lnTo>
                  <a:pt x="840918" y="0"/>
                </a:lnTo>
                <a:lnTo>
                  <a:pt x="840918" y="840919"/>
                </a:lnTo>
                <a:lnTo>
                  <a:pt x="0" y="840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844976" y="1816203"/>
            <a:ext cx="8874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EFFFE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02</a:t>
            </a:r>
          </a:p>
        </p:txBody>
      </p:sp>
      <p:sp>
        <p:nvSpPr>
          <p:cNvPr name="AutoShape 32" id="32"/>
          <p:cNvSpPr/>
          <p:nvPr/>
        </p:nvSpPr>
        <p:spPr>
          <a:xfrm flipV="true">
            <a:off x="6980627" y="3436716"/>
            <a:ext cx="1552688" cy="112573"/>
          </a:xfrm>
          <a:prstGeom prst="line">
            <a:avLst/>
          </a:prstGeom>
          <a:ln cap="flat" w="38100">
            <a:solidFill>
              <a:srgbClr val="4D991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9243097" y="3038616"/>
            <a:ext cx="8185638" cy="851107"/>
            <a:chOff x="0" y="0"/>
            <a:chExt cx="2155888" cy="22416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55888" cy="224160"/>
            </a:xfrm>
            <a:custGeom>
              <a:avLst/>
              <a:gdLst/>
              <a:ahLst/>
              <a:cxnLst/>
              <a:rect r="r" b="b" t="t" l="l"/>
              <a:pathLst>
                <a:path h="224160" w="2155888">
                  <a:moveTo>
                    <a:pt x="94579" y="0"/>
                  </a:moveTo>
                  <a:lnTo>
                    <a:pt x="2061309" y="0"/>
                  </a:lnTo>
                  <a:cubicBezTo>
                    <a:pt x="2113544" y="0"/>
                    <a:pt x="2155888" y="42345"/>
                    <a:pt x="2155888" y="94579"/>
                  </a:cubicBezTo>
                  <a:lnTo>
                    <a:pt x="2155888" y="129581"/>
                  </a:lnTo>
                  <a:cubicBezTo>
                    <a:pt x="2155888" y="154665"/>
                    <a:pt x="2145924" y="178721"/>
                    <a:pt x="2128187" y="196458"/>
                  </a:cubicBezTo>
                  <a:cubicBezTo>
                    <a:pt x="2110450" y="214195"/>
                    <a:pt x="2086393" y="224160"/>
                    <a:pt x="2061309" y="224160"/>
                  </a:cubicBezTo>
                  <a:lnTo>
                    <a:pt x="94579" y="224160"/>
                  </a:lnTo>
                  <a:cubicBezTo>
                    <a:pt x="69495" y="224160"/>
                    <a:pt x="45439" y="214195"/>
                    <a:pt x="27702" y="196458"/>
                  </a:cubicBezTo>
                  <a:cubicBezTo>
                    <a:pt x="9965" y="178721"/>
                    <a:pt x="0" y="154665"/>
                    <a:pt x="0" y="129581"/>
                  </a:cubicBezTo>
                  <a:lnTo>
                    <a:pt x="0" y="94579"/>
                  </a:lnTo>
                  <a:cubicBezTo>
                    <a:pt x="0" y="69495"/>
                    <a:pt x="9965" y="45439"/>
                    <a:pt x="27702" y="27702"/>
                  </a:cubicBezTo>
                  <a:cubicBezTo>
                    <a:pt x="45439" y="9965"/>
                    <a:pt x="69495" y="0"/>
                    <a:pt x="94579" y="0"/>
                  </a:cubicBezTo>
                  <a:close/>
                </a:path>
              </a:pathLst>
            </a:custGeom>
            <a:solidFill>
              <a:srgbClr val="DAF1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155888" cy="26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8568312" y="3025878"/>
            <a:ext cx="840919" cy="840919"/>
          </a:xfrm>
          <a:custGeom>
            <a:avLst/>
            <a:gdLst/>
            <a:ahLst/>
            <a:cxnLst/>
            <a:rect r="r" b="b" t="t" l="l"/>
            <a:pathLst>
              <a:path h="840919" w="840919">
                <a:moveTo>
                  <a:pt x="0" y="0"/>
                </a:moveTo>
                <a:lnTo>
                  <a:pt x="840919" y="0"/>
                </a:lnTo>
                <a:lnTo>
                  <a:pt x="840919" y="840919"/>
                </a:lnTo>
                <a:lnTo>
                  <a:pt x="0" y="840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8533315" y="3150966"/>
            <a:ext cx="8874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EFFFE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03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9501817" y="4372907"/>
            <a:ext cx="8185638" cy="828653"/>
            <a:chOff x="0" y="0"/>
            <a:chExt cx="2155888" cy="21824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155888" cy="218246"/>
            </a:xfrm>
            <a:custGeom>
              <a:avLst/>
              <a:gdLst/>
              <a:ahLst/>
              <a:cxnLst/>
              <a:rect r="r" b="b" t="t" l="l"/>
              <a:pathLst>
                <a:path h="218246" w="2155888">
                  <a:moveTo>
                    <a:pt x="94579" y="0"/>
                  </a:moveTo>
                  <a:lnTo>
                    <a:pt x="2061309" y="0"/>
                  </a:lnTo>
                  <a:cubicBezTo>
                    <a:pt x="2113544" y="0"/>
                    <a:pt x="2155888" y="42345"/>
                    <a:pt x="2155888" y="94579"/>
                  </a:cubicBezTo>
                  <a:lnTo>
                    <a:pt x="2155888" y="123667"/>
                  </a:lnTo>
                  <a:cubicBezTo>
                    <a:pt x="2155888" y="148751"/>
                    <a:pt x="2145924" y="172807"/>
                    <a:pt x="2128187" y="190544"/>
                  </a:cubicBezTo>
                  <a:cubicBezTo>
                    <a:pt x="2110450" y="208282"/>
                    <a:pt x="2086393" y="218246"/>
                    <a:pt x="2061309" y="218246"/>
                  </a:cubicBezTo>
                  <a:lnTo>
                    <a:pt x="94579" y="218246"/>
                  </a:lnTo>
                  <a:cubicBezTo>
                    <a:pt x="42345" y="218246"/>
                    <a:pt x="0" y="175902"/>
                    <a:pt x="0" y="123667"/>
                  </a:cubicBezTo>
                  <a:lnTo>
                    <a:pt x="0" y="94579"/>
                  </a:lnTo>
                  <a:cubicBezTo>
                    <a:pt x="0" y="69495"/>
                    <a:pt x="9965" y="45439"/>
                    <a:pt x="27702" y="27702"/>
                  </a:cubicBezTo>
                  <a:cubicBezTo>
                    <a:pt x="45439" y="9965"/>
                    <a:pt x="69495" y="0"/>
                    <a:pt x="94579" y="0"/>
                  </a:cubicBezTo>
                  <a:close/>
                </a:path>
              </a:pathLst>
            </a:custGeom>
            <a:solidFill>
              <a:srgbClr val="DAF1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155888" cy="256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8892162" y="4360641"/>
            <a:ext cx="840919" cy="840919"/>
          </a:xfrm>
          <a:custGeom>
            <a:avLst/>
            <a:gdLst/>
            <a:ahLst/>
            <a:cxnLst/>
            <a:rect r="r" b="b" t="t" l="l"/>
            <a:pathLst>
              <a:path h="840919" w="840919">
                <a:moveTo>
                  <a:pt x="0" y="0"/>
                </a:moveTo>
                <a:lnTo>
                  <a:pt x="840919" y="0"/>
                </a:lnTo>
                <a:lnTo>
                  <a:pt x="840919" y="840919"/>
                </a:lnTo>
                <a:lnTo>
                  <a:pt x="0" y="840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8868889" y="4495350"/>
            <a:ext cx="8874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EFFFE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04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9252834" y="5620660"/>
            <a:ext cx="8185638" cy="840919"/>
            <a:chOff x="0" y="0"/>
            <a:chExt cx="2155888" cy="22147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155888" cy="221477"/>
            </a:xfrm>
            <a:custGeom>
              <a:avLst/>
              <a:gdLst/>
              <a:ahLst/>
              <a:cxnLst/>
              <a:rect r="r" b="b" t="t" l="l"/>
              <a:pathLst>
                <a:path h="221477" w="2155888">
                  <a:moveTo>
                    <a:pt x="94579" y="0"/>
                  </a:moveTo>
                  <a:lnTo>
                    <a:pt x="2061309" y="0"/>
                  </a:lnTo>
                  <a:cubicBezTo>
                    <a:pt x="2113544" y="0"/>
                    <a:pt x="2155888" y="42345"/>
                    <a:pt x="2155888" y="94579"/>
                  </a:cubicBezTo>
                  <a:lnTo>
                    <a:pt x="2155888" y="126897"/>
                  </a:lnTo>
                  <a:cubicBezTo>
                    <a:pt x="2155888" y="151981"/>
                    <a:pt x="2145924" y="176038"/>
                    <a:pt x="2128187" y="193775"/>
                  </a:cubicBezTo>
                  <a:cubicBezTo>
                    <a:pt x="2110450" y="211512"/>
                    <a:pt x="2086393" y="221477"/>
                    <a:pt x="2061309" y="221477"/>
                  </a:cubicBezTo>
                  <a:lnTo>
                    <a:pt x="94579" y="221477"/>
                  </a:lnTo>
                  <a:cubicBezTo>
                    <a:pt x="69495" y="221477"/>
                    <a:pt x="45439" y="211512"/>
                    <a:pt x="27702" y="193775"/>
                  </a:cubicBezTo>
                  <a:cubicBezTo>
                    <a:pt x="9965" y="176038"/>
                    <a:pt x="0" y="151981"/>
                    <a:pt x="0" y="126897"/>
                  </a:cubicBezTo>
                  <a:lnTo>
                    <a:pt x="0" y="94579"/>
                  </a:lnTo>
                  <a:cubicBezTo>
                    <a:pt x="0" y="69495"/>
                    <a:pt x="9965" y="45439"/>
                    <a:pt x="27702" y="27702"/>
                  </a:cubicBezTo>
                  <a:cubicBezTo>
                    <a:pt x="45439" y="9965"/>
                    <a:pt x="69495" y="0"/>
                    <a:pt x="94579" y="0"/>
                  </a:cubicBezTo>
                  <a:close/>
                </a:path>
              </a:pathLst>
            </a:custGeom>
            <a:solidFill>
              <a:srgbClr val="DAF1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2155888" cy="259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8614859" y="5620660"/>
            <a:ext cx="840919" cy="840919"/>
          </a:xfrm>
          <a:custGeom>
            <a:avLst/>
            <a:gdLst/>
            <a:ahLst/>
            <a:cxnLst/>
            <a:rect r="r" b="b" t="t" l="l"/>
            <a:pathLst>
              <a:path h="840919" w="840919">
                <a:moveTo>
                  <a:pt x="0" y="0"/>
                </a:moveTo>
                <a:lnTo>
                  <a:pt x="840919" y="0"/>
                </a:lnTo>
                <a:lnTo>
                  <a:pt x="840919" y="840919"/>
                </a:lnTo>
                <a:lnTo>
                  <a:pt x="0" y="840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8577837" y="5755369"/>
            <a:ext cx="8874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EFFFE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05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8494548" y="7094297"/>
            <a:ext cx="8185638" cy="794681"/>
            <a:chOff x="0" y="0"/>
            <a:chExt cx="2155888" cy="20929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155888" cy="209299"/>
            </a:xfrm>
            <a:custGeom>
              <a:avLst/>
              <a:gdLst/>
              <a:ahLst/>
              <a:cxnLst/>
              <a:rect r="r" b="b" t="t" l="l"/>
              <a:pathLst>
                <a:path h="209299" w="2155888">
                  <a:moveTo>
                    <a:pt x="94579" y="0"/>
                  </a:moveTo>
                  <a:lnTo>
                    <a:pt x="2061309" y="0"/>
                  </a:lnTo>
                  <a:cubicBezTo>
                    <a:pt x="2113544" y="0"/>
                    <a:pt x="2155888" y="42345"/>
                    <a:pt x="2155888" y="94579"/>
                  </a:cubicBezTo>
                  <a:lnTo>
                    <a:pt x="2155888" y="114720"/>
                  </a:lnTo>
                  <a:cubicBezTo>
                    <a:pt x="2155888" y="139804"/>
                    <a:pt x="2145924" y="163860"/>
                    <a:pt x="2128187" y="181597"/>
                  </a:cubicBezTo>
                  <a:cubicBezTo>
                    <a:pt x="2110450" y="199334"/>
                    <a:pt x="2086393" y="209299"/>
                    <a:pt x="2061309" y="209299"/>
                  </a:cubicBezTo>
                  <a:lnTo>
                    <a:pt x="94579" y="209299"/>
                  </a:lnTo>
                  <a:cubicBezTo>
                    <a:pt x="69495" y="209299"/>
                    <a:pt x="45439" y="199334"/>
                    <a:pt x="27702" y="181597"/>
                  </a:cubicBezTo>
                  <a:cubicBezTo>
                    <a:pt x="9965" y="163860"/>
                    <a:pt x="0" y="139804"/>
                    <a:pt x="0" y="114720"/>
                  </a:cubicBezTo>
                  <a:lnTo>
                    <a:pt x="0" y="94579"/>
                  </a:lnTo>
                  <a:cubicBezTo>
                    <a:pt x="0" y="69495"/>
                    <a:pt x="9965" y="45439"/>
                    <a:pt x="27702" y="27702"/>
                  </a:cubicBezTo>
                  <a:cubicBezTo>
                    <a:pt x="45439" y="9965"/>
                    <a:pt x="69495" y="0"/>
                    <a:pt x="94579" y="0"/>
                  </a:cubicBezTo>
                  <a:close/>
                </a:path>
              </a:pathLst>
            </a:custGeom>
            <a:solidFill>
              <a:srgbClr val="DAF1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2155888" cy="247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7794993" y="7071179"/>
            <a:ext cx="840919" cy="840919"/>
          </a:xfrm>
          <a:custGeom>
            <a:avLst/>
            <a:gdLst/>
            <a:ahLst/>
            <a:cxnLst/>
            <a:rect r="r" b="b" t="t" l="l"/>
            <a:pathLst>
              <a:path h="840919" w="840919">
                <a:moveTo>
                  <a:pt x="0" y="0"/>
                </a:moveTo>
                <a:lnTo>
                  <a:pt x="840919" y="0"/>
                </a:lnTo>
                <a:lnTo>
                  <a:pt x="840919" y="840918"/>
                </a:lnTo>
                <a:lnTo>
                  <a:pt x="0" y="8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7756971" y="7219703"/>
            <a:ext cx="8874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EFFFE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06</a:t>
            </a:r>
          </a:p>
        </p:txBody>
      </p:sp>
      <p:sp>
        <p:nvSpPr>
          <p:cNvPr name="AutoShape 53" id="53"/>
          <p:cNvSpPr/>
          <p:nvPr/>
        </p:nvSpPr>
        <p:spPr>
          <a:xfrm>
            <a:off x="6668151" y="7397942"/>
            <a:ext cx="1088820" cy="107511"/>
          </a:xfrm>
          <a:prstGeom prst="line">
            <a:avLst/>
          </a:prstGeom>
          <a:ln cap="flat" w="38100">
            <a:solidFill>
              <a:srgbClr val="4D991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4" id="54"/>
          <p:cNvGrpSpPr/>
          <p:nvPr/>
        </p:nvGrpSpPr>
        <p:grpSpPr>
          <a:xfrm rot="0">
            <a:off x="7532197" y="8483597"/>
            <a:ext cx="8185638" cy="794681"/>
            <a:chOff x="0" y="0"/>
            <a:chExt cx="2155888" cy="20929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155888" cy="209299"/>
            </a:xfrm>
            <a:custGeom>
              <a:avLst/>
              <a:gdLst/>
              <a:ahLst/>
              <a:cxnLst/>
              <a:rect r="r" b="b" t="t" l="l"/>
              <a:pathLst>
                <a:path h="209299" w="2155888">
                  <a:moveTo>
                    <a:pt x="94579" y="0"/>
                  </a:moveTo>
                  <a:lnTo>
                    <a:pt x="2061309" y="0"/>
                  </a:lnTo>
                  <a:cubicBezTo>
                    <a:pt x="2113544" y="0"/>
                    <a:pt x="2155888" y="42345"/>
                    <a:pt x="2155888" y="94579"/>
                  </a:cubicBezTo>
                  <a:lnTo>
                    <a:pt x="2155888" y="114720"/>
                  </a:lnTo>
                  <a:cubicBezTo>
                    <a:pt x="2155888" y="139804"/>
                    <a:pt x="2145924" y="163860"/>
                    <a:pt x="2128187" y="181597"/>
                  </a:cubicBezTo>
                  <a:cubicBezTo>
                    <a:pt x="2110450" y="199334"/>
                    <a:pt x="2086393" y="209299"/>
                    <a:pt x="2061309" y="209299"/>
                  </a:cubicBezTo>
                  <a:lnTo>
                    <a:pt x="94579" y="209299"/>
                  </a:lnTo>
                  <a:cubicBezTo>
                    <a:pt x="69495" y="209299"/>
                    <a:pt x="45439" y="199334"/>
                    <a:pt x="27702" y="181597"/>
                  </a:cubicBezTo>
                  <a:cubicBezTo>
                    <a:pt x="9965" y="163860"/>
                    <a:pt x="0" y="139804"/>
                    <a:pt x="0" y="114720"/>
                  </a:cubicBezTo>
                  <a:lnTo>
                    <a:pt x="0" y="94579"/>
                  </a:lnTo>
                  <a:cubicBezTo>
                    <a:pt x="0" y="69495"/>
                    <a:pt x="9965" y="45439"/>
                    <a:pt x="27702" y="27702"/>
                  </a:cubicBezTo>
                  <a:cubicBezTo>
                    <a:pt x="45439" y="9965"/>
                    <a:pt x="69495" y="0"/>
                    <a:pt x="94579" y="0"/>
                  </a:cubicBezTo>
                  <a:close/>
                </a:path>
              </a:pathLst>
            </a:custGeom>
            <a:solidFill>
              <a:srgbClr val="DAF1CC"/>
            </a:solidFill>
            <a:ln cap="rnd">
              <a:noFill/>
              <a:prstDash val="solid"/>
              <a:round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2155888" cy="247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7" id="57"/>
          <p:cNvSpPr/>
          <p:nvPr/>
        </p:nvSpPr>
        <p:spPr>
          <a:xfrm flipH="false" flipV="false" rot="0">
            <a:off x="6846821" y="8416922"/>
            <a:ext cx="840919" cy="840919"/>
          </a:xfrm>
          <a:custGeom>
            <a:avLst/>
            <a:gdLst/>
            <a:ahLst/>
            <a:cxnLst/>
            <a:rect r="r" b="b" t="t" l="l"/>
            <a:pathLst>
              <a:path h="840919" w="840919">
                <a:moveTo>
                  <a:pt x="0" y="0"/>
                </a:moveTo>
                <a:lnTo>
                  <a:pt x="840919" y="0"/>
                </a:lnTo>
                <a:lnTo>
                  <a:pt x="840919" y="840919"/>
                </a:lnTo>
                <a:lnTo>
                  <a:pt x="0" y="840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8" id="58"/>
          <p:cNvSpPr txBox="true"/>
          <p:nvPr/>
        </p:nvSpPr>
        <p:spPr>
          <a:xfrm rot="0">
            <a:off x="6809799" y="8534238"/>
            <a:ext cx="8874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EFFFE"/>
                </a:solidFill>
                <a:latin typeface="Canva Sans 1 Bold"/>
                <a:ea typeface="Canva Sans 1 Bold"/>
                <a:cs typeface="Canva Sans 1 Bold"/>
                <a:sym typeface="Canva Sans 1 Bold"/>
              </a:rPr>
              <a:t>07</a:t>
            </a:r>
          </a:p>
        </p:txBody>
      </p:sp>
      <p:sp>
        <p:nvSpPr>
          <p:cNvPr name="AutoShape 59" id="59"/>
          <p:cNvSpPr/>
          <p:nvPr/>
        </p:nvSpPr>
        <p:spPr>
          <a:xfrm>
            <a:off x="5383173" y="8464056"/>
            <a:ext cx="1426626" cy="355931"/>
          </a:xfrm>
          <a:prstGeom prst="line">
            <a:avLst/>
          </a:prstGeom>
          <a:ln cap="flat" w="38100">
            <a:solidFill>
              <a:srgbClr val="4D99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0" id="60"/>
          <p:cNvSpPr/>
          <p:nvPr/>
        </p:nvSpPr>
        <p:spPr>
          <a:xfrm flipH="false" flipV="false" rot="0">
            <a:off x="5938123" y="2417234"/>
            <a:ext cx="374206" cy="374206"/>
          </a:xfrm>
          <a:custGeom>
            <a:avLst/>
            <a:gdLst/>
            <a:ahLst/>
            <a:cxnLst/>
            <a:rect r="r" b="b" t="t" l="l"/>
            <a:pathLst>
              <a:path h="374206" w="374206">
                <a:moveTo>
                  <a:pt x="0" y="0"/>
                </a:moveTo>
                <a:lnTo>
                  <a:pt x="374206" y="0"/>
                </a:lnTo>
                <a:lnTo>
                  <a:pt x="374206" y="374206"/>
                </a:lnTo>
                <a:lnTo>
                  <a:pt x="0" y="3742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1" id="61"/>
          <p:cNvSpPr/>
          <p:nvPr/>
        </p:nvSpPr>
        <p:spPr>
          <a:xfrm>
            <a:off x="7347984" y="5998099"/>
            <a:ext cx="1229853" cy="43020"/>
          </a:xfrm>
          <a:prstGeom prst="line">
            <a:avLst/>
          </a:prstGeom>
          <a:ln cap="flat" w="38100">
            <a:solidFill>
              <a:srgbClr val="4D99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flipV="true">
            <a:off x="7374379" y="4781100"/>
            <a:ext cx="1494509" cy="6133"/>
          </a:xfrm>
          <a:prstGeom prst="line">
            <a:avLst/>
          </a:prstGeom>
          <a:ln cap="flat" w="38100">
            <a:solidFill>
              <a:srgbClr val="4D99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3" id="63"/>
          <p:cNvSpPr/>
          <p:nvPr/>
        </p:nvSpPr>
        <p:spPr>
          <a:xfrm flipH="false" flipV="false" rot="0">
            <a:off x="463021" y="9278279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18304" r="0" b="0"/>
            </a:stretch>
          </a:blipFill>
        </p:spPr>
      </p:sp>
      <p:sp>
        <p:nvSpPr>
          <p:cNvPr name="TextBox 64" id="64"/>
          <p:cNvSpPr txBox="true"/>
          <p:nvPr/>
        </p:nvSpPr>
        <p:spPr>
          <a:xfrm rot="0">
            <a:off x="7705308" y="399452"/>
            <a:ext cx="7710267" cy="78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7"/>
              </a:lnSpc>
            </a:pPr>
            <a:r>
              <a:rPr lang="en-US" sz="4598">
                <a:solidFill>
                  <a:srgbClr val="18072B"/>
                </a:solidFill>
                <a:latin typeface="Lato"/>
                <a:ea typeface="Lato"/>
                <a:cs typeface="Lato"/>
                <a:sym typeface="Lato"/>
              </a:rPr>
              <a:t>Unique Charm of B&amp;B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9641880" y="1673348"/>
            <a:ext cx="5890975" cy="78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7"/>
              </a:lnSpc>
              <a:spcBef>
                <a:spcPct val="0"/>
              </a:spcBef>
            </a:pPr>
            <a:r>
              <a:rPr lang="en-US" sz="4598" strike="noStrike" u="none">
                <a:solidFill>
                  <a:srgbClr val="18072B"/>
                </a:solidFill>
                <a:latin typeface="Lato"/>
                <a:ea typeface="Lato"/>
                <a:cs typeface="Lato"/>
                <a:sym typeface="Lato"/>
              </a:rPr>
              <a:t>Partnership Assesment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9501817" y="2971675"/>
            <a:ext cx="7485459" cy="78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7"/>
              </a:lnSpc>
              <a:spcBef>
                <a:spcPct val="0"/>
              </a:spcBef>
            </a:pPr>
            <a:r>
              <a:rPr lang="en-US" sz="4598" strike="noStrike" u="none">
                <a:solidFill>
                  <a:srgbClr val="18072B"/>
                </a:solidFill>
                <a:latin typeface="Lato"/>
                <a:ea typeface="Lato"/>
                <a:cs typeface="Lato"/>
                <a:sym typeface="Lato"/>
              </a:rPr>
              <a:t>Key Considerations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9576575" y="4338955"/>
            <a:ext cx="7485459" cy="78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7"/>
              </a:lnSpc>
              <a:spcBef>
                <a:spcPct val="0"/>
              </a:spcBef>
            </a:pPr>
            <a:r>
              <a:rPr lang="en-US" sz="4598" strike="noStrike" u="none">
                <a:solidFill>
                  <a:srgbClr val="18072B"/>
                </a:solidFill>
                <a:latin typeface="Lato"/>
                <a:ea typeface="Lato"/>
                <a:cs typeface="Lato"/>
                <a:sym typeface="Lato"/>
              </a:rPr>
              <a:t>Role of The Hotel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144000" y="5560285"/>
            <a:ext cx="8443245" cy="78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7"/>
              </a:lnSpc>
              <a:spcBef>
                <a:spcPct val="0"/>
              </a:spcBef>
            </a:pPr>
            <a:r>
              <a:rPr lang="en-US" sz="4598" strike="noStrike" u="none">
                <a:solidFill>
                  <a:srgbClr val="18072B"/>
                </a:solidFill>
                <a:latin typeface="Lato"/>
                <a:ea typeface="Lato"/>
                <a:cs typeface="Lato"/>
                <a:sym typeface="Lato"/>
              </a:rPr>
              <a:t>Marketing and Branding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8973898" y="7033079"/>
            <a:ext cx="7366159" cy="78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7"/>
              </a:lnSpc>
              <a:spcBef>
                <a:spcPct val="0"/>
              </a:spcBef>
            </a:pPr>
            <a:r>
              <a:rPr lang="en-US" sz="4598" strike="noStrike" u="none">
                <a:solidFill>
                  <a:srgbClr val="18072B"/>
                </a:solidFill>
                <a:latin typeface="Lato"/>
                <a:ea typeface="Lato"/>
                <a:cs typeface="Lato"/>
                <a:sym typeface="Lato"/>
              </a:rPr>
              <a:t>Framework and Guesstimate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6943540" y="8407397"/>
            <a:ext cx="8738688" cy="78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37"/>
              </a:lnSpc>
              <a:spcBef>
                <a:spcPct val="0"/>
              </a:spcBef>
            </a:pPr>
            <a:r>
              <a:rPr lang="en-US" sz="4598" strike="noStrike" u="none">
                <a:solidFill>
                  <a:srgbClr val="18072B"/>
                </a:solidFill>
                <a:latin typeface="Lato"/>
                <a:ea typeface="Lato"/>
                <a:cs typeface="Lato"/>
                <a:sym typeface="Lato"/>
              </a:rPr>
              <a:t>Future Prospects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5712" y="1593408"/>
            <a:ext cx="11626587" cy="0"/>
          </a:xfrm>
          <a:prstGeom prst="line">
            <a:avLst/>
          </a:prstGeom>
          <a:ln cap="flat" w="38100">
            <a:solidFill>
              <a:srgbClr val="4D99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01655" y="9258300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304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6978" y="1524041"/>
            <a:ext cx="138734" cy="13873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991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471284" y="-465531"/>
            <a:ext cx="11218106" cy="11218061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30878" t="0" r="-245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85712" y="671547"/>
            <a:ext cx="12265622" cy="83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6372">
                <a:solidFill>
                  <a:srgbClr val="4D991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Bed And Breakfast (B&amp;B)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5471" y="2299138"/>
            <a:ext cx="9446738" cy="655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9321" indent="-309661" lvl="1">
              <a:lnSpc>
                <a:spcPts val="4015"/>
              </a:lnSpc>
              <a:buFont typeface="Arial"/>
              <a:buChar char="•"/>
            </a:pPr>
            <a:r>
              <a:rPr lang="en-US" b="true" sz="2868">
                <a:solidFill>
                  <a:srgbClr val="545454"/>
                </a:solidFill>
                <a:latin typeface="Fira Sans Medium Bold"/>
                <a:ea typeface="Fira Sans Medium Bold"/>
                <a:cs typeface="Fira Sans Medium Bold"/>
                <a:sym typeface="Fira Sans Medium Bold"/>
              </a:rPr>
              <a:t> A type of accommodation that offers overnight </a:t>
            </a:r>
            <a:r>
              <a:rPr lang="en-US" b="true" sz="2868">
                <a:solidFill>
                  <a:srgbClr val="545454"/>
                </a:solidFill>
                <a:latin typeface="Fira Sans Medium Bold"/>
                <a:ea typeface="Fira Sans Medium Bold"/>
                <a:cs typeface="Fira Sans Medium Bold"/>
                <a:sym typeface="Fira Sans Medium Bold"/>
              </a:rPr>
              <a:t>lodging and breakfast to guests. </a:t>
            </a:r>
          </a:p>
          <a:p>
            <a:pPr algn="ctr">
              <a:lnSpc>
                <a:spcPts val="4015"/>
              </a:lnSpc>
            </a:pPr>
          </a:p>
          <a:p>
            <a:pPr algn="ctr" marL="619321" indent="-309661" lvl="1">
              <a:lnSpc>
                <a:spcPts val="4015"/>
              </a:lnSpc>
              <a:buFont typeface="Arial"/>
              <a:buChar char="•"/>
            </a:pPr>
            <a:r>
              <a:rPr lang="en-US" b="true" sz="2868">
                <a:solidFill>
                  <a:srgbClr val="545454"/>
                </a:solidFill>
                <a:latin typeface="Fira Sans Medium Bold"/>
                <a:ea typeface="Fira Sans Medium Bold"/>
                <a:cs typeface="Fira Sans Medium Bold"/>
                <a:sym typeface="Fira Sans Medium Bold"/>
              </a:rPr>
              <a:t> A smaller establishment compared to hotels which provides a more personalised experience.</a:t>
            </a:r>
          </a:p>
          <a:p>
            <a:pPr algn="ctr">
              <a:lnSpc>
                <a:spcPts val="4015"/>
              </a:lnSpc>
            </a:pPr>
          </a:p>
          <a:p>
            <a:pPr algn="ctr" marL="619321" indent="-309661" lvl="1">
              <a:lnSpc>
                <a:spcPts val="4015"/>
              </a:lnSpc>
              <a:buFont typeface="Arial"/>
              <a:buChar char="•"/>
            </a:pPr>
            <a:r>
              <a:rPr lang="en-US" b="true" sz="2868">
                <a:solidFill>
                  <a:srgbClr val="545454"/>
                </a:solidFill>
                <a:latin typeface="Fira Sans Medium Bold"/>
                <a:ea typeface="Fira Sans Medium Bold"/>
                <a:cs typeface="Fira Sans Medium Bold"/>
                <a:sym typeface="Fira Sans Medium Bold"/>
              </a:rPr>
              <a:t>The key characteristic of a bed and breakfast is the personal touch and warm hospitality provided by the hosts. </a:t>
            </a:r>
          </a:p>
          <a:p>
            <a:pPr algn="ctr">
              <a:lnSpc>
                <a:spcPts val="4015"/>
              </a:lnSpc>
            </a:pPr>
          </a:p>
          <a:p>
            <a:pPr algn="ctr" marL="619321" indent="-309661" lvl="1">
              <a:lnSpc>
                <a:spcPts val="4015"/>
              </a:lnSpc>
              <a:buFont typeface="Arial"/>
              <a:buChar char="•"/>
            </a:pPr>
            <a:r>
              <a:rPr lang="en-US" b="true" sz="2868">
                <a:solidFill>
                  <a:srgbClr val="545454"/>
                </a:solidFill>
                <a:latin typeface="Fira Sans Medium Bold"/>
                <a:ea typeface="Fira Sans Medium Bold"/>
                <a:cs typeface="Fira Sans Medium Bold"/>
                <a:sym typeface="Fira Sans Medium Bold"/>
              </a:rPr>
              <a:t>B&amp;B owners often reside on the premises and personally interact with guests, offering a more intimate and homely experience.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24841" y="0"/>
            <a:ext cx="5544818" cy="10287000"/>
            <a:chOff x="0" y="0"/>
            <a:chExt cx="14603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03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6036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46036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70969" y="3393093"/>
            <a:ext cx="3726378" cy="37263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>
                <a:alpha val="8784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2"/>
                </a:lnSpc>
              </a:pPr>
              <a:r>
                <a:rPr lang="en-US" sz="3094" spc="30">
                  <a:solidFill>
                    <a:srgbClr val="FFFFFF">
                      <a:alpha val="87843"/>
                    </a:srgbClr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UNIQUE CHARMS OF B&amp;B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71231" y="1211127"/>
            <a:ext cx="3573978" cy="1078257"/>
            <a:chOff x="0" y="0"/>
            <a:chExt cx="1347049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347049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92"/>
                </a:lnSpc>
              </a:pPr>
              <a:r>
                <a:rPr lang="en-US" sz="3494" spc="34">
                  <a:solidFill>
                    <a:srgbClr val="FFFFFF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COZY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64443" y="2853964"/>
            <a:ext cx="3573978" cy="1078257"/>
            <a:chOff x="0" y="0"/>
            <a:chExt cx="1347049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347049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85"/>
                </a:lnSpc>
              </a:pPr>
              <a:r>
                <a:rPr lang="en-US" sz="3489" spc="34">
                  <a:solidFill>
                    <a:srgbClr val="FFFFFF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RELAXED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96426" y="4717153"/>
            <a:ext cx="3573978" cy="1078257"/>
            <a:chOff x="0" y="0"/>
            <a:chExt cx="1347049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347049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06"/>
                </a:lnSpc>
              </a:pPr>
              <a:r>
                <a:rPr lang="en-US" sz="3290" spc="32">
                  <a:solidFill>
                    <a:srgbClr val="FFFFFF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PERSONALISED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574187" y="6357385"/>
            <a:ext cx="3573978" cy="1078257"/>
            <a:chOff x="0" y="0"/>
            <a:chExt cx="1347049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347049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85"/>
                </a:lnSpc>
              </a:pPr>
              <a:r>
                <a:rPr lang="en-US" sz="3489" spc="34">
                  <a:solidFill>
                    <a:srgbClr val="FFFFFF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CULTURE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367733" y="7997617"/>
            <a:ext cx="3573978" cy="1078257"/>
            <a:chOff x="0" y="0"/>
            <a:chExt cx="1347049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47049" cy="406400"/>
            </a:xfrm>
            <a:custGeom>
              <a:avLst/>
              <a:gdLst/>
              <a:ahLst/>
              <a:cxnLst/>
              <a:rect r="r" b="b" t="t" l="l"/>
              <a:pathLst>
                <a:path h="406400" w="1347049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347049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85"/>
                </a:lnSpc>
              </a:pPr>
              <a:r>
                <a:rPr lang="en-US" sz="3489" spc="34">
                  <a:solidFill>
                    <a:srgbClr val="FFFFFF"/>
                  </a:solidFill>
                  <a:latin typeface="Canva Sans 1"/>
                  <a:ea typeface="Canva Sans 1"/>
                  <a:cs typeface="Canva Sans 1"/>
                  <a:sym typeface="Canva Sans 1"/>
                </a:rPr>
                <a:t>INTIMATE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1605981">
            <a:off x="8151410" y="7740217"/>
            <a:ext cx="1985179" cy="560813"/>
          </a:xfrm>
          <a:custGeom>
            <a:avLst/>
            <a:gdLst/>
            <a:ahLst/>
            <a:cxnLst/>
            <a:rect r="r" b="b" t="t" l="l"/>
            <a:pathLst>
              <a:path h="560813" w="1985179">
                <a:moveTo>
                  <a:pt x="0" y="0"/>
                </a:moveTo>
                <a:lnTo>
                  <a:pt x="1985180" y="0"/>
                </a:lnTo>
                <a:lnTo>
                  <a:pt x="1985180" y="560813"/>
                </a:lnTo>
                <a:lnTo>
                  <a:pt x="0" y="56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7851052">
            <a:off x="8443408" y="2172271"/>
            <a:ext cx="1985179" cy="560813"/>
          </a:xfrm>
          <a:custGeom>
            <a:avLst/>
            <a:gdLst/>
            <a:ahLst/>
            <a:cxnLst/>
            <a:rect r="r" b="b" t="t" l="l"/>
            <a:pathLst>
              <a:path h="560813" w="1985179">
                <a:moveTo>
                  <a:pt x="1985180" y="0"/>
                </a:moveTo>
                <a:lnTo>
                  <a:pt x="0" y="0"/>
                </a:lnTo>
                <a:lnTo>
                  <a:pt x="0" y="560813"/>
                </a:lnTo>
                <a:lnTo>
                  <a:pt x="1985180" y="560813"/>
                </a:lnTo>
                <a:lnTo>
                  <a:pt x="19851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587605" y="5041782"/>
            <a:ext cx="1567117" cy="428998"/>
          </a:xfrm>
          <a:custGeom>
            <a:avLst/>
            <a:gdLst/>
            <a:ahLst/>
            <a:cxnLst/>
            <a:rect r="r" b="b" t="t" l="l"/>
            <a:pathLst>
              <a:path h="428998" w="1567117">
                <a:moveTo>
                  <a:pt x="0" y="0"/>
                </a:moveTo>
                <a:lnTo>
                  <a:pt x="1567117" y="0"/>
                </a:lnTo>
                <a:lnTo>
                  <a:pt x="1567117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29260" y="2624703"/>
            <a:ext cx="3836616" cy="564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98"/>
              </a:lnSpc>
            </a:pPr>
            <a:r>
              <a:rPr lang="en-US" sz="2927" spc="29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According to a survey, approximately 25% of travelers prefer staying at bed and breakfast accommodations for their unique charm, personalized service, and local experiences.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-1482789">
            <a:off x="9979414" y="3451084"/>
            <a:ext cx="1567117" cy="428998"/>
          </a:xfrm>
          <a:custGeom>
            <a:avLst/>
            <a:gdLst/>
            <a:ahLst/>
            <a:cxnLst/>
            <a:rect r="r" b="b" t="t" l="l"/>
            <a:pathLst>
              <a:path h="428998" w="1567117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963931">
            <a:off x="9883676" y="6515409"/>
            <a:ext cx="1567117" cy="428998"/>
          </a:xfrm>
          <a:custGeom>
            <a:avLst/>
            <a:gdLst/>
            <a:ahLst/>
            <a:cxnLst/>
            <a:rect r="r" b="b" t="t" l="l"/>
            <a:pathLst>
              <a:path h="428998" w="1567117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044191" y="9258300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18304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699" y="9258300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8304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234830" y="2053079"/>
            <a:ext cx="15859268" cy="0"/>
          </a:xfrm>
          <a:prstGeom prst="line">
            <a:avLst/>
          </a:prstGeom>
          <a:ln cap="flat" w="6667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164464" y="2053079"/>
            <a:ext cx="12874" cy="8233646"/>
          </a:xfrm>
          <a:prstGeom prst="line">
            <a:avLst/>
          </a:prstGeom>
          <a:ln cap="flat" w="6667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15699" y="3402445"/>
            <a:ext cx="8785979" cy="5855855"/>
          </a:xfrm>
          <a:custGeom>
            <a:avLst/>
            <a:gdLst/>
            <a:ahLst/>
            <a:cxnLst/>
            <a:rect r="r" b="b" t="t" l="l"/>
            <a:pathLst>
              <a:path h="5855855" w="8785979">
                <a:moveTo>
                  <a:pt x="0" y="0"/>
                </a:moveTo>
                <a:lnTo>
                  <a:pt x="8785979" y="0"/>
                </a:lnTo>
                <a:lnTo>
                  <a:pt x="8785979" y="5855855"/>
                </a:lnTo>
                <a:lnTo>
                  <a:pt x="0" y="5855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17168">
            <a:off x="717681" y="652047"/>
            <a:ext cx="17259300" cy="1467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</a:pPr>
            <a:r>
              <a:rPr lang="en-US" sz="8600">
                <a:solidFill>
                  <a:srgbClr val="4D991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PARTNERSHIP ASSESSMENT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57541" y="3224497"/>
            <a:ext cx="8322189" cy="603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1"/>
              </a:lnSpc>
            </a:pPr>
            <a:r>
              <a:rPr lang="en-US" sz="2522" spc="1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Our partnership combines the strengths of our hotel chain and a select group of exceptional bed and breakfasts. </a:t>
            </a:r>
          </a:p>
          <a:p>
            <a:pPr algn="l">
              <a:lnSpc>
                <a:spcPts val="4061"/>
              </a:lnSpc>
            </a:pPr>
          </a:p>
          <a:p>
            <a:pPr algn="l">
              <a:lnSpc>
                <a:spcPts val="4061"/>
              </a:lnSpc>
            </a:pPr>
            <a:r>
              <a:rPr lang="en-US" sz="2522" spc="1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Together, we aim to deliver outstanding guest experiences and maximize our market potential.</a:t>
            </a:r>
          </a:p>
          <a:p>
            <a:pPr algn="l">
              <a:lnSpc>
                <a:spcPts val="4061"/>
              </a:lnSpc>
            </a:pPr>
            <a:r>
              <a:rPr lang="en-US" sz="2522" spc="1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 </a:t>
            </a:r>
          </a:p>
          <a:p>
            <a:pPr algn="l">
              <a:lnSpc>
                <a:spcPts val="4061"/>
              </a:lnSpc>
            </a:pPr>
            <a:r>
              <a:rPr lang="en-US" sz="2522" spc="10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With shared values and a commitment to excellence, this collaboration creates a seamless and harmonious stay for our guests, blending personalized service with the charm of local accommodations.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80279" y="82840"/>
            <a:ext cx="9351462" cy="94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5623" spc="298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CONSIDERATIONS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89578">
            <a:off x="-4840601" y="1978987"/>
            <a:ext cx="8824361" cy="8824361"/>
          </a:xfrm>
          <a:custGeom>
            <a:avLst/>
            <a:gdLst/>
            <a:ahLst/>
            <a:cxnLst/>
            <a:rect r="r" b="b" t="t" l="l"/>
            <a:pathLst>
              <a:path h="8824361" w="8824361">
                <a:moveTo>
                  <a:pt x="0" y="0"/>
                </a:moveTo>
                <a:lnTo>
                  <a:pt x="8824361" y="0"/>
                </a:lnTo>
                <a:lnTo>
                  <a:pt x="8824361" y="8824361"/>
                </a:lnTo>
                <a:lnTo>
                  <a:pt x="0" y="882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4700" y="1623411"/>
            <a:ext cx="1587046" cy="1587046"/>
          </a:xfrm>
          <a:custGeom>
            <a:avLst/>
            <a:gdLst/>
            <a:ahLst/>
            <a:cxnLst/>
            <a:rect r="r" b="b" t="t" l="l"/>
            <a:pathLst>
              <a:path h="1587046" w="1587046">
                <a:moveTo>
                  <a:pt x="0" y="0"/>
                </a:moveTo>
                <a:lnTo>
                  <a:pt x="1587046" y="0"/>
                </a:lnTo>
                <a:lnTo>
                  <a:pt x="1587046" y="1587046"/>
                </a:lnTo>
                <a:lnTo>
                  <a:pt x="0" y="1587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06499" y="3385436"/>
            <a:ext cx="1563814" cy="1563814"/>
          </a:xfrm>
          <a:custGeom>
            <a:avLst/>
            <a:gdLst/>
            <a:ahLst/>
            <a:cxnLst/>
            <a:rect r="r" b="b" t="t" l="l"/>
            <a:pathLst>
              <a:path h="1563814" w="1563814">
                <a:moveTo>
                  <a:pt x="0" y="0"/>
                </a:moveTo>
                <a:lnTo>
                  <a:pt x="1563814" y="0"/>
                </a:lnTo>
                <a:lnTo>
                  <a:pt x="1563814" y="1563814"/>
                </a:lnTo>
                <a:lnTo>
                  <a:pt x="0" y="1563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40005" y="5786934"/>
            <a:ext cx="1563814" cy="1563814"/>
          </a:xfrm>
          <a:custGeom>
            <a:avLst/>
            <a:gdLst/>
            <a:ahLst/>
            <a:cxnLst/>
            <a:rect r="r" b="b" t="t" l="l"/>
            <a:pathLst>
              <a:path h="1563814" w="1563814">
                <a:moveTo>
                  <a:pt x="0" y="0"/>
                </a:moveTo>
                <a:lnTo>
                  <a:pt x="1563814" y="0"/>
                </a:lnTo>
                <a:lnTo>
                  <a:pt x="1563814" y="1563814"/>
                </a:lnTo>
                <a:lnTo>
                  <a:pt x="0" y="1563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82618" y="3662201"/>
            <a:ext cx="939294" cy="953158"/>
          </a:xfrm>
          <a:custGeom>
            <a:avLst/>
            <a:gdLst/>
            <a:ahLst/>
            <a:cxnLst/>
            <a:rect r="r" b="b" t="t" l="l"/>
            <a:pathLst>
              <a:path h="953158" w="939294">
                <a:moveTo>
                  <a:pt x="0" y="0"/>
                </a:moveTo>
                <a:lnTo>
                  <a:pt x="939294" y="0"/>
                </a:lnTo>
                <a:lnTo>
                  <a:pt x="939294" y="953158"/>
                </a:lnTo>
                <a:lnTo>
                  <a:pt x="0" y="95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0869" y="8188431"/>
            <a:ext cx="1671043" cy="1671043"/>
          </a:xfrm>
          <a:custGeom>
            <a:avLst/>
            <a:gdLst/>
            <a:ahLst/>
            <a:cxnLst/>
            <a:rect r="r" b="b" t="t" l="l"/>
            <a:pathLst>
              <a:path h="1671043" w="1671043">
                <a:moveTo>
                  <a:pt x="0" y="0"/>
                </a:moveTo>
                <a:lnTo>
                  <a:pt x="1671043" y="0"/>
                </a:lnTo>
                <a:lnTo>
                  <a:pt x="1671043" y="1671044"/>
                </a:lnTo>
                <a:lnTo>
                  <a:pt x="0" y="16710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4480317" y="990600"/>
            <a:ext cx="9351431" cy="19050"/>
          </a:xfrm>
          <a:prstGeom prst="line">
            <a:avLst/>
          </a:prstGeom>
          <a:ln cap="flat" w="3810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190932" y="1942555"/>
            <a:ext cx="874582" cy="948758"/>
          </a:xfrm>
          <a:custGeom>
            <a:avLst/>
            <a:gdLst/>
            <a:ahLst/>
            <a:cxnLst/>
            <a:rect r="r" b="b" t="t" l="l"/>
            <a:pathLst>
              <a:path h="948758" w="874582">
                <a:moveTo>
                  <a:pt x="0" y="0"/>
                </a:moveTo>
                <a:lnTo>
                  <a:pt x="874582" y="0"/>
                </a:lnTo>
                <a:lnTo>
                  <a:pt x="874582" y="948758"/>
                </a:lnTo>
                <a:lnTo>
                  <a:pt x="0" y="9487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427877" y="6118911"/>
            <a:ext cx="911460" cy="899859"/>
          </a:xfrm>
          <a:custGeom>
            <a:avLst/>
            <a:gdLst/>
            <a:ahLst/>
            <a:cxnLst/>
            <a:rect r="r" b="b" t="t" l="l"/>
            <a:pathLst>
              <a:path h="899859" w="911460">
                <a:moveTo>
                  <a:pt x="0" y="0"/>
                </a:moveTo>
                <a:lnTo>
                  <a:pt x="911459" y="0"/>
                </a:lnTo>
                <a:lnTo>
                  <a:pt x="911459" y="899859"/>
                </a:lnTo>
                <a:lnTo>
                  <a:pt x="0" y="8998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420749" y="8458312"/>
            <a:ext cx="1131282" cy="1131282"/>
          </a:xfrm>
          <a:custGeom>
            <a:avLst/>
            <a:gdLst/>
            <a:ahLst/>
            <a:cxnLst/>
            <a:rect r="r" b="b" t="t" l="l"/>
            <a:pathLst>
              <a:path h="1131282" w="1131282">
                <a:moveTo>
                  <a:pt x="0" y="0"/>
                </a:moveTo>
                <a:lnTo>
                  <a:pt x="1131283" y="0"/>
                </a:lnTo>
                <a:lnTo>
                  <a:pt x="1131283" y="1131282"/>
                </a:lnTo>
                <a:lnTo>
                  <a:pt x="0" y="1131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882618" y="1690993"/>
            <a:ext cx="4109949" cy="932252"/>
            <a:chOff x="0" y="0"/>
            <a:chExt cx="1082456" cy="2455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82456" cy="245531"/>
            </a:xfrm>
            <a:custGeom>
              <a:avLst/>
              <a:gdLst/>
              <a:ahLst/>
              <a:cxnLst/>
              <a:rect r="r" b="b" t="t" l="l"/>
              <a:pathLst>
                <a:path h="245531" w="1082456">
                  <a:moveTo>
                    <a:pt x="0" y="0"/>
                  </a:moveTo>
                  <a:lnTo>
                    <a:pt x="1082456" y="0"/>
                  </a:lnTo>
                  <a:lnTo>
                    <a:pt x="1082456" y="245531"/>
                  </a:lnTo>
                  <a:lnTo>
                    <a:pt x="0" y="245531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82456" cy="283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b="true" sz="2381" spc="23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Strategic Alignment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568686" y="3748384"/>
            <a:ext cx="3696687" cy="932226"/>
            <a:chOff x="0" y="0"/>
            <a:chExt cx="973613" cy="2455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73613" cy="245524"/>
            </a:xfrm>
            <a:custGeom>
              <a:avLst/>
              <a:gdLst/>
              <a:ahLst/>
              <a:cxnLst/>
              <a:rect r="r" b="b" t="t" l="l"/>
              <a:pathLst>
                <a:path h="245524" w="973613">
                  <a:moveTo>
                    <a:pt x="0" y="0"/>
                  </a:moveTo>
                  <a:lnTo>
                    <a:pt x="973613" y="0"/>
                  </a:lnTo>
                  <a:lnTo>
                    <a:pt x="973613" y="245524"/>
                  </a:lnTo>
                  <a:lnTo>
                    <a:pt x="0" y="245524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73613" cy="283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4"/>
                </a:lnSpc>
                <a:spcBef>
                  <a:spcPct val="0"/>
                </a:spcBef>
              </a:pPr>
              <a:r>
                <a:rPr lang="en-US" b="true" sz="2379" spc="23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Target Market and Customer Synergy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937593" y="6118911"/>
            <a:ext cx="4218440" cy="932226"/>
            <a:chOff x="0" y="0"/>
            <a:chExt cx="1111029" cy="24552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11029" cy="245524"/>
            </a:xfrm>
            <a:custGeom>
              <a:avLst/>
              <a:gdLst/>
              <a:ahLst/>
              <a:cxnLst/>
              <a:rect r="r" b="b" t="t" l="l"/>
              <a:pathLst>
                <a:path h="245524" w="1111029">
                  <a:moveTo>
                    <a:pt x="0" y="0"/>
                  </a:moveTo>
                  <a:lnTo>
                    <a:pt x="1111029" y="0"/>
                  </a:lnTo>
                  <a:lnTo>
                    <a:pt x="1111029" y="245524"/>
                  </a:lnTo>
                  <a:lnTo>
                    <a:pt x="0" y="245524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11029" cy="2836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4"/>
                </a:lnSpc>
                <a:spcBef>
                  <a:spcPct val="0"/>
                </a:spcBef>
              </a:pPr>
              <a:r>
                <a:rPr lang="en-US" b="true" sz="2379" spc="23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Operational Integration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992567" y="1690993"/>
            <a:ext cx="8962984" cy="932252"/>
            <a:chOff x="0" y="0"/>
            <a:chExt cx="2360621" cy="24553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60621" cy="245531"/>
            </a:xfrm>
            <a:custGeom>
              <a:avLst/>
              <a:gdLst/>
              <a:ahLst/>
              <a:cxnLst/>
              <a:rect r="r" b="b" t="t" l="l"/>
              <a:pathLst>
                <a:path h="245531" w="2360621">
                  <a:moveTo>
                    <a:pt x="0" y="0"/>
                  </a:moveTo>
                  <a:lnTo>
                    <a:pt x="2360621" y="0"/>
                  </a:lnTo>
                  <a:lnTo>
                    <a:pt x="2360621" y="245531"/>
                  </a:lnTo>
                  <a:lnTo>
                    <a:pt x="0" y="245531"/>
                  </a:lnTo>
                  <a:close/>
                </a:path>
              </a:pathLst>
            </a:custGeom>
            <a:solidFill>
              <a:srgbClr val="DAF1C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360621" cy="283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339336" y="8488828"/>
            <a:ext cx="3511610" cy="942926"/>
            <a:chOff x="0" y="0"/>
            <a:chExt cx="924868" cy="2483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24868" cy="248343"/>
            </a:xfrm>
            <a:custGeom>
              <a:avLst/>
              <a:gdLst/>
              <a:ahLst/>
              <a:cxnLst/>
              <a:rect r="r" b="b" t="t" l="l"/>
              <a:pathLst>
                <a:path h="248343" w="924868">
                  <a:moveTo>
                    <a:pt x="0" y="0"/>
                  </a:moveTo>
                  <a:lnTo>
                    <a:pt x="924868" y="0"/>
                  </a:lnTo>
                  <a:lnTo>
                    <a:pt x="924868" y="248343"/>
                  </a:lnTo>
                  <a:lnTo>
                    <a:pt x="0" y="248343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924868" cy="286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4"/>
                </a:lnSpc>
                <a:spcBef>
                  <a:spcPct val="0"/>
                </a:spcBef>
              </a:pPr>
              <a:r>
                <a:rPr lang="en-US" b="true" sz="2379" spc="23">
                  <a:solidFill>
                    <a:srgbClr val="FE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Financial Viability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184853" y="1765391"/>
            <a:ext cx="8993927" cy="74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155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Assess the strategic goal of both the parties and </a:t>
            </a:r>
            <a:r>
              <a:rPr lang="en-US" sz="2155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Evaluate the     potential for enhancing customer experience and market position.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265373" y="3748384"/>
            <a:ext cx="8993927" cy="932252"/>
            <a:chOff x="0" y="0"/>
            <a:chExt cx="2368771" cy="24553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68771" cy="245531"/>
            </a:xfrm>
            <a:custGeom>
              <a:avLst/>
              <a:gdLst/>
              <a:ahLst/>
              <a:cxnLst/>
              <a:rect r="r" b="b" t="t" l="l"/>
              <a:pathLst>
                <a:path h="245531" w="2368771">
                  <a:moveTo>
                    <a:pt x="0" y="0"/>
                  </a:moveTo>
                  <a:lnTo>
                    <a:pt x="2368771" y="0"/>
                  </a:lnTo>
                  <a:lnTo>
                    <a:pt x="2368771" y="245531"/>
                  </a:lnTo>
                  <a:lnTo>
                    <a:pt x="0" y="245531"/>
                  </a:lnTo>
                  <a:close/>
                </a:path>
              </a:pathLst>
            </a:custGeom>
            <a:solidFill>
              <a:srgbClr val="DAF1C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368771" cy="283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493973" y="3822782"/>
            <a:ext cx="8993927" cy="74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7"/>
              </a:lnSpc>
            </a:pPr>
            <a:r>
              <a:rPr lang="en-US" sz="2155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Evaluate the compatibility of target markets and customer base.</a:t>
            </a:r>
          </a:p>
          <a:p>
            <a:pPr algn="l">
              <a:lnSpc>
                <a:spcPts val="3017"/>
              </a:lnSpc>
            </a:pPr>
            <a:r>
              <a:rPr lang="en-US" sz="2155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Identify the cross-promotion and Marketing Opportunities.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9101787" y="6118911"/>
            <a:ext cx="8004294" cy="932252"/>
            <a:chOff x="0" y="0"/>
            <a:chExt cx="2108127" cy="24553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108127" cy="245531"/>
            </a:xfrm>
            <a:custGeom>
              <a:avLst/>
              <a:gdLst/>
              <a:ahLst/>
              <a:cxnLst/>
              <a:rect r="r" b="b" t="t" l="l"/>
              <a:pathLst>
                <a:path h="245531" w="2108127">
                  <a:moveTo>
                    <a:pt x="0" y="0"/>
                  </a:moveTo>
                  <a:lnTo>
                    <a:pt x="2108127" y="0"/>
                  </a:lnTo>
                  <a:lnTo>
                    <a:pt x="2108127" y="245531"/>
                  </a:lnTo>
                  <a:lnTo>
                    <a:pt x="0" y="245531"/>
                  </a:lnTo>
                  <a:close/>
                </a:path>
              </a:pathLst>
            </a:custGeom>
            <a:solidFill>
              <a:srgbClr val="DAF1C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2108127" cy="283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8655659" y="6198341"/>
            <a:ext cx="8993927" cy="74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Access the compatibility of operational systems of both</a:t>
            </a:r>
          </a:p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 the parties.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850946" y="8499503"/>
            <a:ext cx="9186213" cy="932252"/>
            <a:chOff x="0" y="0"/>
            <a:chExt cx="2419414" cy="24553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19414" cy="245531"/>
            </a:xfrm>
            <a:custGeom>
              <a:avLst/>
              <a:gdLst/>
              <a:ahLst/>
              <a:cxnLst/>
              <a:rect r="r" b="b" t="t" l="l"/>
              <a:pathLst>
                <a:path h="245531" w="2419414">
                  <a:moveTo>
                    <a:pt x="0" y="0"/>
                  </a:moveTo>
                  <a:lnTo>
                    <a:pt x="2419414" y="0"/>
                  </a:lnTo>
                  <a:lnTo>
                    <a:pt x="2419414" y="245531"/>
                  </a:lnTo>
                  <a:lnTo>
                    <a:pt x="0" y="245531"/>
                  </a:lnTo>
                  <a:close/>
                </a:path>
              </a:pathLst>
            </a:custGeom>
            <a:solidFill>
              <a:srgbClr val="DAF1C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419414" cy="283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7850946" y="8563784"/>
            <a:ext cx="9255135" cy="74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7"/>
              </a:lnSpc>
            </a:pPr>
            <a:r>
              <a:rPr lang="en-US" sz="2155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Conduct the financial analysis of Bed and Breakfast to ensure the Financial Stability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15955551" y="273305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2" y="0"/>
                </a:lnTo>
                <a:lnTo>
                  <a:pt x="2038262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218304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257646">
            <a:off x="12961025" y="2250987"/>
            <a:ext cx="8824361" cy="8824361"/>
          </a:xfrm>
          <a:custGeom>
            <a:avLst/>
            <a:gdLst/>
            <a:ahLst/>
            <a:cxnLst/>
            <a:rect r="r" b="b" t="t" l="l"/>
            <a:pathLst>
              <a:path h="8824361" w="8824361">
                <a:moveTo>
                  <a:pt x="0" y="0"/>
                </a:moveTo>
                <a:lnTo>
                  <a:pt x="8824361" y="0"/>
                </a:lnTo>
                <a:lnTo>
                  <a:pt x="8824361" y="8824361"/>
                </a:lnTo>
                <a:lnTo>
                  <a:pt x="0" y="8824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68068">
            <a:off x="12789206" y="8248006"/>
            <a:ext cx="1587046" cy="1587046"/>
          </a:xfrm>
          <a:custGeom>
            <a:avLst/>
            <a:gdLst/>
            <a:ahLst/>
            <a:cxnLst/>
            <a:rect r="r" b="b" t="t" l="l"/>
            <a:pathLst>
              <a:path h="1587046" w="1587046">
                <a:moveTo>
                  <a:pt x="0" y="0"/>
                </a:moveTo>
                <a:lnTo>
                  <a:pt x="1587046" y="0"/>
                </a:lnTo>
                <a:lnTo>
                  <a:pt x="1587046" y="1587046"/>
                </a:lnTo>
                <a:lnTo>
                  <a:pt x="0" y="1587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968068">
            <a:off x="12260081" y="5908508"/>
            <a:ext cx="1563814" cy="1563814"/>
          </a:xfrm>
          <a:custGeom>
            <a:avLst/>
            <a:gdLst/>
            <a:ahLst/>
            <a:cxnLst/>
            <a:rect r="r" b="b" t="t" l="l"/>
            <a:pathLst>
              <a:path h="1563814" w="1563814">
                <a:moveTo>
                  <a:pt x="0" y="0"/>
                </a:moveTo>
                <a:lnTo>
                  <a:pt x="1563814" y="0"/>
                </a:lnTo>
                <a:lnTo>
                  <a:pt x="1563814" y="1563814"/>
                </a:lnTo>
                <a:lnTo>
                  <a:pt x="0" y="1563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968068">
            <a:off x="13020563" y="3568959"/>
            <a:ext cx="1563814" cy="1563814"/>
          </a:xfrm>
          <a:custGeom>
            <a:avLst/>
            <a:gdLst/>
            <a:ahLst/>
            <a:cxnLst/>
            <a:rect r="r" b="b" t="t" l="l"/>
            <a:pathLst>
              <a:path h="1563814" w="1563814">
                <a:moveTo>
                  <a:pt x="0" y="0"/>
                </a:moveTo>
                <a:lnTo>
                  <a:pt x="1563814" y="0"/>
                </a:lnTo>
                <a:lnTo>
                  <a:pt x="1563814" y="1563814"/>
                </a:lnTo>
                <a:lnTo>
                  <a:pt x="0" y="1563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968068">
            <a:off x="14933872" y="1825112"/>
            <a:ext cx="1671043" cy="1671043"/>
          </a:xfrm>
          <a:custGeom>
            <a:avLst/>
            <a:gdLst/>
            <a:ahLst/>
            <a:cxnLst/>
            <a:rect r="r" b="b" t="t" l="l"/>
            <a:pathLst>
              <a:path h="1671043" w="1671043">
                <a:moveTo>
                  <a:pt x="0" y="0"/>
                </a:moveTo>
                <a:lnTo>
                  <a:pt x="1671043" y="0"/>
                </a:lnTo>
                <a:lnTo>
                  <a:pt x="1671043" y="1671044"/>
                </a:lnTo>
                <a:lnTo>
                  <a:pt x="0" y="16710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89927" y="2199475"/>
            <a:ext cx="958932" cy="922318"/>
          </a:xfrm>
          <a:custGeom>
            <a:avLst/>
            <a:gdLst/>
            <a:ahLst/>
            <a:cxnLst/>
            <a:rect r="r" b="b" t="t" l="l"/>
            <a:pathLst>
              <a:path h="922318" w="958932">
                <a:moveTo>
                  <a:pt x="0" y="0"/>
                </a:moveTo>
                <a:lnTo>
                  <a:pt x="958932" y="0"/>
                </a:lnTo>
                <a:lnTo>
                  <a:pt x="958932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90947" y="3961315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1" y="0"/>
                </a:lnTo>
                <a:lnTo>
                  <a:pt x="810031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88940" y="8521131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99669" y="6306807"/>
            <a:ext cx="778541" cy="767216"/>
          </a:xfrm>
          <a:custGeom>
            <a:avLst/>
            <a:gdLst/>
            <a:ahLst/>
            <a:cxnLst/>
            <a:rect r="r" b="b" t="t" l="l"/>
            <a:pathLst>
              <a:path h="767216" w="778541">
                <a:moveTo>
                  <a:pt x="0" y="0"/>
                </a:moveTo>
                <a:lnTo>
                  <a:pt x="778541" y="0"/>
                </a:lnTo>
                <a:lnTo>
                  <a:pt x="77854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394695" y="3923034"/>
            <a:ext cx="3101411" cy="855664"/>
            <a:chOff x="0" y="0"/>
            <a:chExt cx="816832" cy="2253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6833" cy="225360"/>
            </a:xfrm>
            <a:custGeom>
              <a:avLst/>
              <a:gdLst/>
              <a:ahLst/>
              <a:cxnLst/>
              <a:rect r="r" b="b" t="t" l="l"/>
              <a:pathLst>
                <a:path h="225360" w="816833">
                  <a:moveTo>
                    <a:pt x="0" y="0"/>
                  </a:moveTo>
                  <a:lnTo>
                    <a:pt x="816833" y="0"/>
                  </a:lnTo>
                  <a:lnTo>
                    <a:pt x="816833" y="225360"/>
                  </a:lnTo>
                  <a:lnTo>
                    <a:pt x="0" y="225360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6832" cy="263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4"/>
                </a:lnSpc>
                <a:spcBef>
                  <a:spcPct val="0"/>
                </a:spcBef>
              </a:pPr>
              <a:r>
                <a:rPr lang="en-US" b="true" sz="2379" spc="23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Quality Standards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881273" y="6306807"/>
            <a:ext cx="3089997" cy="767216"/>
            <a:chOff x="0" y="0"/>
            <a:chExt cx="813826" cy="2020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3826" cy="202065"/>
            </a:xfrm>
            <a:custGeom>
              <a:avLst/>
              <a:gdLst/>
              <a:ahLst/>
              <a:cxnLst/>
              <a:rect r="r" b="b" t="t" l="l"/>
              <a:pathLst>
                <a:path h="202065" w="813826">
                  <a:moveTo>
                    <a:pt x="0" y="0"/>
                  </a:moveTo>
                  <a:lnTo>
                    <a:pt x="813826" y="0"/>
                  </a:lnTo>
                  <a:lnTo>
                    <a:pt x="813826" y="202065"/>
                  </a:lnTo>
                  <a:lnTo>
                    <a:pt x="0" y="202065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3826" cy="240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4"/>
                </a:lnSpc>
                <a:spcBef>
                  <a:spcPct val="0"/>
                </a:spcBef>
              </a:pPr>
              <a:r>
                <a:rPr lang="en-US" b="true" sz="2379" spc="23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Potential Risks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65273" y="8663078"/>
            <a:ext cx="2530833" cy="756902"/>
            <a:chOff x="0" y="0"/>
            <a:chExt cx="666557" cy="19934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6557" cy="199349"/>
            </a:xfrm>
            <a:custGeom>
              <a:avLst/>
              <a:gdLst/>
              <a:ahLst/>
              <a:cxnLst/>
              <a:rect r="r" b="b" t="t" l="l"/>
              <a:pathLst>
                <a:path h="199349" w="666557">
                  <a:moveTo>
                    <a:pt x="0" y="0"/>
                  </a:moveTo>
                  <a:lnTo>
                    <a:pt x="666557" y="0"/>
                  </a:lnTo>
                  <a:lnTo>
                    <a:pt x="666557" y="199349"/>
                  </a:lnTo>
                  <a:lnTo>
                    <a:pt x="0" y="199349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66557" cy="237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4"/>
                </a:lnSpc>
                <a:spcBef>
                  <a:spcPct val="0"/>
                </a:spcBef>
              </a:pPr>
              <a:r>
                <a:rPr lang="en-US" b="true" sz="2379" spc="23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Reporting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196124" y="1844969"/>
            <a:ext cx="4109949" cy="817952"/>
            <a:chOff x="0" y="0"/>
            <a:chExt cx="1082456" cy="21542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2456" cy="215428"/>
            </a:xfrm>
            <a:custGeom>
              <a:avLst/>
              <a:gdLst/>
              <a:ahLst/>
              <a:cxnLst/>
              <a:rect r="r" b="b" t="t" l="l"/>
              <a:pathLst>
                <a:path h="215428" w="1082456">
                  <a:moveTo>
                    <a:pt x="0" y="0"/>
                  </a:moveTo>
                  <a:lnTo>
                    <a:pt x="1082456" y="0"/>
                  </a:lnTo>
                  <a:lnTo>
                    <a:pt x="1082456" y="215428"/>
                  </a:lnTo>
                  <a:lnTo>
                    <a:pt x="0" y="215428"/>
                  </a:lnTo>
                  <a:close/>
                </a:path>
              </a:pathLst>
            </a:custGeom>
            <a:solidFill>
              <a:srgbClr val="61BD2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082456" cy="253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  <a:r>
                <a:rPr lang="en-US" b="true" sz="2381" spc="23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Location and Accessibility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65057" y="1844969"/>
            <a:ext cx="8531067" cy="817952"/>
            <a:chOff x="0" y="0"/>
            <a:chExt cx="2246865" cy="2154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46865" cy="215428"/>
            </a:xfrm>
            <a:custGeom>
              <a:avLst/>
              <a:gdLst/>
              <a:ahLst/>
              <a:cxnLst/>
              <a:rect r="r" b="b" t="t" l="l"/>
              <a:pathLst>
                <a:path h="215428" w="2246865">
                  <a:moveTo>
                    <a:pt x="0" y="0"/>
                  </a:moveTo>
                  <a:lnTo>
                    <a:pt x="2246865" y="0"/>
                  </a:lnTo>
                  <a:lnTo>
                    <a:pt x="2246865" y="215428"/>
                  </a:lnTo>
                  <a:lnTo>
                    <a:pt x="0" y="215428"/>
                  </a:lnTo>
                  <a:close/>
                </a:path>
              </a:pathLst>
            </a:custGeom>
            <a:solidFill>
              <a:srgbClr val="DAF1C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246865" cy="253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665057" y="1891489"/>
            <a:ext cx="8422551" cy="74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60">
                <a:solidFill>
                  <a:srgbClr val="000000"/>
                </a:solidFill>
                <a:latin typeface="Canva Sans 1"/>
                <a:ea typeface="Canva Sans 1"/>
                <a:cs typeface="Canva Sans 1"/>
                <a:sym typeface="Canva Sans 1"/>
              </a:rPr>
              <a:t>Analyse the loactions of various B&amp;Bs to find the best possible areas to stay in.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919867" y="8672626"/>
            <a:ext cx="8045406" cy="747353"/>
            <a:chOff x="0" y="0"/>
            <a:chExt cx="2118955" cy="19683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18955" cy="196834"/>
            </a:xfrm>
            <a:custGeom>
              <a:avLst/>
              <a:gdLst/>
              <a:ahLst/>
              <a:cxnLst/>
              <a:rect r="r" b="b" t="t" l="l"/>
              <a:pathLst>
                <a:path h="196834" w="2118955">
                  <a:moveTo>
                    <a:pt x="0" y="0"/>
                  </a:moveTo>
                  <a:lnTo>
                    <a:pt x="2118955" y="0"/>
                  </a:lnTo>
                  <a:lnTo>
                    <a:pt x="2118955" y="196834"/>
                  </a:lnTo>
                  <a:lnTo>
                    <a:pt x="0" y="196834"/>
                  </a:lnTo>
                  <a:close/>
                </a:path>
              </a:pathLst>
            </a:custGeom>
            <a:solidFill>
              <a:srgbClr val="DAF1C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2118955" cy="234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17031" y="3923034"/>
            <a:ext cx="8277687" cy="841437"/>
            <a:chOff x="0" y="0"/>
            <a:chExt cx="2180132" cy="22161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80132" cy="221613"/>
            </a:xfrm>
            <a:custGeom>
              <a:avLst/>
              <a:gdLst/>
              <a:ahLst/>
              <a:cxnLst/>
              <a:rect r="r" b="b" t="t" l="l"/>
              <a:pathLst>
                <a:path h="221613" w="2180132">
                  <a:moveTo>
                    <a:pt x="0" y="0"/>
                  </a:moveTo>
                  <a:lnTo>
                    <a:pt x="2180132" y="0"/>
                  </a:lnTo>
                  <a:lnTo>
                    <a:pt x="2180132" y="221613"/>
                  </a:lnTo>
                  <a:lnTo>
                    <a:pt x="0" y="221613"/>
                  </a:lnTo>
                  <a:close/>
                </a:path>
              </a:pathLst>
            </a:custGeom>
            <a:solidFill>
              <a:srgbClr val="DAF1C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180132" cy="259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28700" y="6306807"/>
            <a:ext cx="7852573" cy="735048"/>
            <a:chOff x="0" y="0"/>
            <a:chExt cx="2068167" cy="19359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068168" cy="193593"/>
            </a:xfrm>
            <a:custGeom>
              <a:avLst/>
              <a:gdLst/>
              <a:ahLst/>
              <a:cxnLst/>
              <a:rect r="r" b="b" t="t" l="l"/>
              <a:pathLst>
                <a:path h="193593" w="2068168">
                  <a:moveTo>
                    <a:pt x="0" y="0"/>
                  </a:moveTo>
                  <a:lnTo>
                    <a:pt x="2068168" y="0"/>
                  </a:lnTo>
                  <a:lnTo>
                    <a:pt x="2068168" y="193593"/>
                  </a:lnTo>
                  <a:lnTo>
                    <a:pt x="0" y="193593"/>
                  </a:lnTo>
                  <a:close/>
                </a:path>
              </a:pathLst>
            </a:custGeom>
            <a:solidFill>
              <a:srgbClr val="DAF1C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068167" cy="231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8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17031" y="3959198"/>
            <a:ext cx="8277687" cy="74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60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Ensure that the B&amp;Bs meet the standards of the Hotel while preserving its unique Experience. 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80336" y="8654635"/>
            <a:ext cx="8084937" cy="74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60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Establish clear finacial reporting and accountability mechanism.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6509228"/>
            <a:ext cx="8006421" cy="36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60">
                <a:solidFill>
                  <a:srgbClr val="231F20"/>
                </a:solidFill>
                <a:latin typeface="Canva Sans 1"/>
                <a:ea typeface="Canva Sans 1"/>
                <a:cs typeface="Canva Sans 1"/>
                <a:sym typeface="Canva Sans 1"/>
              </a:rPr>
              <a:t>Access the complication assoicated with the partnership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480279" y="82840"/>
            <a:ext cx="9351462" cy="94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5623" spc="298">
                <a:solidFill>
                  <a:srgbClr val="54545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CONSIDERATIONS</a:t>
            </a:r>
          </a:p>
        </p:txBody>
      </p:sp>
      <p:sp>
        <p:nvSpPr>
          <p:cNvPr name="AutoShape 41" id="41"/>
          <p:cNvSpPr/>
          <p:nvPr/>
        </p:nvSpPr>
        <p:spPr>
          <a:xfrm flipV="true">
            <a:off x="4480317" y="990600"/>
            <a:ext cx="9351431" cy="19050"/>
          </a:xfrm>
          <a:prstGeom prst="line">
            <a:avLst/>
          </a:prstGeom>
          <a:ln cap="flat" w="3810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5894398" y="311370"/>
            <a:ext cx="2038261" cy="660180"/>
          </a:xfrm>
          <a:custGeom>
            <a:avLst/>
            <a:gdLst/>
            <a:ahLst/>
            <a:cxnLst/>
            <a:rect r="r" b="b" t="t" l="l"/>
            <a:pathLst>
              <a:path h="660180" w="2038261">
                <a:moveTo>
                  <a:pt x="0" y="0"/>
                </a:moveTo>
                <a:lnTo>
                  <a:pt x="2038261" y="0"/>
                </a:lnTo>
                <a:lnTo>
                  <a:pt x="2038261" y="660180"/>
                </a:lnTo>
                <a:lnTo>
                  <a:pt x="0" y="66018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218304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DAFlQVFsg7U</dc:identifier>
  <dcterms:modified xsi:type="dcterms:W3CDTF">2011-08-01T06:04:30Z</dcterms:modified>
  <cp:revision>1</cp:revision>
  <dc:title>Presentaion</dc:title>
</cp:coreProperties>
</file>